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7" r:id="rId2"/>
    <p:sldId id="256" r:id="rId3"/>
    <p:sldId id="267" r:id="rId4"/>
    <p:sldId id="257" r:id="rId5"/>
    <p:sldId id="259" r:id="rId6"/>
    <p:sldId id="269" r:id="rId7"/>
    <p:sldId id="261" r:id="rId8"/>
    <p:sldId id="263" r:id="rId9"/>
    <p:sldId id="275" r:id="rId10"/>
    <p:sldId id="270" r:id="rId11"/>
    <p:sldId id="268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A7E3-807E-4E6E-A67B-8DC0D625354B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9F6-D411-4587-B2D1-9334F1227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A7E3-807E-4E6E-A67B-8DC0D625354B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9F6-D411-4587-B2D1-9334F1227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A7E3-807E-4E6E-A67B-8DC0D625354B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9F6-D411-4587-B2D1-9334F1227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A7E3-807E-4E6E-A67B-8DC0D625354B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9F6-D411-4587-B2D1-9334F1227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A7E3-807E-4E6E-A67B-8DC0D625354B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9F6-D411-4587-B2D1-9334F1227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A7E3-807E-4E6E-A67B-8DC0D625354B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9F6-D411-4587-B2D1-9334F1227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A7E3-807E-4E6E-A67B-8DC0D625354B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9F6-D411-4587-B2D1-9334F1227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A7E3-807E-4E6E-A67B-8DC0D625354B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9F6-D411-4587-B2D1-9334F1227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A7E3-807E-4E6E-A67B-8DC0D625354B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9F6-D411-4587-B2D1-9334F1227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A7E3-807E-4E6E-A67B-8DC0D625354B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9F6-D411-4587-B2D1-9334F1227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A7E3-807E-4E6E-A67B-8DC0D625354B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19F6-D411-4587-B2D1-9334F1227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EA7E3-807E-4E6E-A67B-8DC0D625354B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119F6-D411-4587-B2D1-9334F1227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edg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5004049" y="957037"/>
            <a:ext cx="4120311" cy="156966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KW" sz="24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وزارة التربية</a:t>
            </a:r>
          </a:p>
          <a:p>
            <a:pPr algn="ctr"/>
            <a:r>
              <a:rPr lang="ar-KW" sz="2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التوجيه الفني العام للعلوم</a:t>
            </a:r>
          </a:p>
          <a:p>
            <a:pPr algn="ctr"/>
            <a:r>
              <a:rPr lang="ar-KW" sz="2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اللجنة الفنية المشتركة للمرحلة الابتدائية</a:t>
            </a:r>
            <a:endParaRPr lang="ar-KW" sz="2400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35791" y="2780929"/>
            <a:ext cx="7416824" cy="2062103"/>
          </a:xfrm>
          <a:prstGeom prst="rect">
            <a:avLst/>
          </a:prstGeom>
          <a:solidFill>
            <a:srgbClr val="8F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خطة توطين التدريب للمنهج الوطني القائم على الكفايات </a:t>
            </a:r>
          </a:p>
          <a:p>
            <a:pPr algn="ctr"/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الأسبوع الثاني للصف الثاني الابتدائي </a:t>
            </a:r>
          </a:p>
          <a:p>
            <a:pPr algn="ctr"/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الفصل الدراسي الثاني العام الدراسي 2016-2017</a:t>
            </a:r>
            <a:endParaRPr lang="ar-SA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2" name="Picture 2" descr="C:\صور\خلفيات 2010\تزيين\ku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940" y="128363"/>
            <a:ext cx="557213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2696586" y="5011011"/>
            <a:ext cx="410358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إعداد</a:t>
            </a:r>
          </a:p>
          <a:p>
            <a:pPr algn="ctr"/>
            <a:r>
              <a:rPr lang="ar-KW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منطقة العاصمة التعليمية</a:t>
            </a:r>
            <a:endParaRPr lang="ar-SA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497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لعبة ركب الصورة والظل المناسب </a:t>
            </a:r>
            <a:r>
              <a:rPr lang="ar-KW" dirty="0" smtClean="0"/>
              <a:t>2</a:t>
            </a:r>
            <a:endParaRPr lang="ar-SA" dirty="0"/>
          </a:p>
        </p:txBody>
      </p:sp>
      <p:pic>
        <p:nvPicPr>
          <p:cNvPr id="22530" name="Picture 2" descr="C:\Users\Toshiba\Downloads\IMG_20170113_2022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7643865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r">
              <a:buNone/>
            </a:pPr>
            <a:r>
              <a:rPr lang="ar-SA" sz="2400" dirty="0" smtClean="0">
                <a:solidFill>
                  <a:srgbClr val="FF0000"/>
                </a:solidFill>
              </a:rPr>
              <a:t>القيم الشخصية والأمن والسلامة :</a:t>
            </a:r>
            <a:br>
              <a:rPr lang="ar-SA" sz="2400" dirty="0" smtClean="0">
                <a:solidFill>
                  <a:srgbClr val="FF0000"/>
                </a:solidFill>
              </a:rPr>
            </a:br>
            <a:r>
              <a:rPr lang="ar-SA" sz="2400" dirty="0" smtClean="0"/>
              <a:t>دع المتعلمين يشاهدون كيف يستخدم حجاج بيت الله الحرام المظلات لتشكل لهم الظل والحماية من حرارة الشمس.</a:t>
            </a:r>
            <a:br>
              <a:rPr lang="ar-SA" sz="2400" dirty="0" smtClean="0"/>
            </a:br>
            <a:r>
              <a:rPr lang="ar-SA" sz="2400" dirty="0" smtClean="0">
                <a:solidFill>
                  <a:srgbClr val="FF0000"/>
                </a:solidFill>
              </a:rPr>
              <a:t>بند الكتابة : ( المصطلحات العلمية )</a:t>
            </a:r>
            <a:r>
              <a:rPr lang="ar-SA" sz="2400" dirty="0" smtClean="0"/>
              <a:t/>
            </a:r>
            <a:br>
              <a:rPr lang="ar-SA" sz="2400" dirty="0" smtClean="0"/>
            </a:br>
            <a:r>
              <a:rPr lang="ar-SA" sz="2400" dirty="0" smtClean="0"/>
              <a:t>احرص على أن يكتب المتعلمون المصطلحات العلمية للكفاية الخاصة بالدرس .</a:t>
            </a:r>
            <a:br>
              <a:rPr lang="ar-SA" sz="2400" dirty="0" smtClean="0"/>
            </a:br>
            <a:r>
              <a:rPr lang="ar-SA" sz="2400" dirty="0" smtClean="0"/>
              <a:t>استخدم أساليب </a:t>
            </a:r>
            <a:r>
              <a:rPr lang="ar-SA" sz="2400" dirty="0" smtClean="0"/>
              <a:t>مطور</a:t>
            </a:r>
            <a:r>
              <a:rPr lang="ar-KW" sz="2400" dirty="0" smtClean="0"/>
              <a:t>ة</a:t>
            </a:r>
            <a:r>
              <a:rPr lang="ar-SA" sz="2400" dirty="0" smtClean="0"/>
              <a:t> </a:t>
            </a:r>
            <a:r>
              <a:rPr lang="ar-SA" sz="2400" dirty="0" smtClean="0"/>
              <a:t>لتشويق المتعلمين إلى </a:t>
            </a:r>
            <a:r>
              <a:rPr lang="ar-SA" sz="2400" dirty="0" smtClean="0"/>
              <a:t>كتاب</a:t>
            </a:r>
            <a:r>
              <a:rPr lang="ar-KW" sz="2400" dirty="0" smtClean="0"/>
              <a:t>ة</a:t>
            </a:r>
            <a:r>
              <a:rPr lang="ar-SA" sz="2400" dirty="0" smtClean="0"/>
              <a:t> </a:t>
            </a:r>
            <a:r>
              <a:rPr lang="ar-SA" sz="2400" dirty="0" smtClean="0"/>
              <a:t>المصطلحات الجديدة .</a:t>
            </a:r>
            <a:br>
              <a:rPr lang="ar-SA" sz="2400" dirty="0" smtClean="0"/>
            </a:br>
            <a:r>
              <a:rPr lang="ar-SA" sz="2400" dirty="0" smtClean="0"/>
              <a:t>اترك الفرصة لكل متعلم لاكتشاف الأخطاء في الصورة والتعبير عنه بأسلوب علمي </a:t>
            </a:r>
            <a:r>
              <a:rPr lang="ar-SA" sz="2400" dirty="0" smtClean="0"/>
              <a:t>بجمل</a:t>
            </a:r>
            <a:r>
              <a:rPr lang="ar-KW" sz="2400" dirty="0" smtClean="0"/>
              <a:t>ة</a:t>
            </a:r>
            <a:r>
              <a:rPr lang="ar-SA" sz="2400" dirty="0" smtClean="0"/>
              <a:t> </a:t>
            </a:r>
            <a:r>
              <a:rPr lang="ar-SA" sz="2400" dirty="0" smtClean="0"/>
              <a:t>واحده صحيحة .</a:t>
            </a:r>
            <a:br>
              <a:rPr lang="ar-SA" sz="2400" dirty="0" smtClean="0"/>
            </a:br>
            <a:r>
              <a:rPr lang="ar-SA" sz="2400" dirty="0" smtClean="0"/>
              <a:t>احرص على عدم توحيد الإجابات بين المتعلمين وعدم قبول أي تعبيرات غير مناسبة.</a:t>
            </a:r>
          </a:p>
          <a:p>
            <a:pPr algn="r">
              <a:buNone/>
            </a:pPr>
            <a:r>
              <a:rPr lang="en-US" sz="2400" dirty="0" smtClean="0"/>
              <a:t>  </a:t>
            </a:r>
            <a:r>
              <a:rPr lang="ar-SA" sz="2400" dirty="0" smtClean="0"/>
              <a:t>ظل – معتم – شفاف </a:t>
            </a:r>
            <a:r>
              <a:rPr lang="en-US" sz="2400" dirty="0" smtClean="0"/>
              <a:t>  </a:t>
            </a:r>
            <a:r>
              <a:rPr lang="ar-SA" sz="2400" dirty="0" smtClean="0">
                <a:solidFill>
                  <a:srgbClr val="FF0000"/>
                </a:solidFill>
              </a:rPr>
              <a:t>الكلمات الجديدة:</a:t>
            </a:r>
          </a:p>
          <a:p>
            <a:pPr algn="r">
              <a:buNone/>
            </a:pPr>
            <a:r>
              <a:rPr lang="ar-SA" sz="2400" dirty="0" smtClean="0">
                <a:solidFill>
                  <a:srgbClr val="FF0000"/>
                </a:solidFill>
              </a:rPr>
              <a:t>النشاط المنزلي التطبيقي :</a:t>
            </a:r>
          </a:p>
          <a:p>
            <a:pPr algn="r">
              <a:buNone/>
            </a:pPr>
            <a:r>
              <a:rPr lang="ar-SA" sz="2400" dirty="0" smtClean="0"/>
              <a:t>احرص على تشجيع المتعلمين على تنفيذ النشاط بمساعده الأهل ، مصورين أجساما في المنزل أو الحي السكني يتشكل لها ظل نهاراً.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071942"/>
            <a:ext cx="150019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متاهة ( ساعد أحمد بالوصول لكلمه ظل)</a:t>
            </a:r>
            <a:endParaRPr lang="ar-SA" dirty="0"/>
          </a:p>
        </p:txBody>
      </p:sp>
      <p:pic>
        <p:nvPicPr>
          <p:cNvPr id="23554" name="Picture 2" descr="C:\Users\Toshiba\Downloads\IMG_20170113_2017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7715303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استراتيجي</a:t>
            </a:r>
            <a:r>
              <a:rPr lang="ar-KW" dirty="0" smtClean="0"/>
              <a:t>ة</a:t>
            </a:r>
            <a:r>
              <a:rPr lang="ar-SA" dirty="0" smtClean="0"/>
              <a:t> </a:t>
            </a:r>
            <a:r>
              <a:rPr lang="ar-SA" dirty="0" smtClean="0"/>
              <a:t>أعواد المثلجات (صنف المصورات إلى  جسم معتم – جسم شفاف )</a:t>
            </a:r>
            <a:endParaRPr lang="ar-SA" dirty="0"/>
          </a:p>
        </p:txBody>
      </p:sp>
      <p:pic>
        <p:nvPicPr>
          <p:cNvPr id="24578" name="Picture 2" descr="C:\Users\Toshiba\Downloads\IMG_20170113_2014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8215369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ورقه عمل أعلى من المعيار </a:t>
            </a:r>
            <a:endParaRPr lang="ar-SA" dirty="0"/>
          </a:p>
        </p:txBody>
      </p:sp>
      <p:pic>
        <p:nvPicPr>
          <p:cNvPr id="25602" name="Picture 2" descr="C:\Users\Toshiba\Downloads\IMG_20170113_2003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7500990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ورقه عمل </a:t>
            </a:r>
            <a:r>
              <a:rPr lang="ar-KW" dirty="0" smtClean="0"/>
              <a:t>أ</a:t>
            </a:r>
            <a:r>
              <a:rPr lang="ar-SA" dirty="0" smtClean="0"/>
              <a:t>قل </a:t>
            </a:r>
            <a:r>
              <a:rPr lang="ar-SA" dirty="0" smtClean="0"/>
              <a:t>من المعيار </a:t>
            </a:r>
            <a:endParaRPr lang="ar-SA" dirty="0"/>
          </a:p>
        </p:txBody>
      </p:sp>
      <p:pic>
        <p:nvPicPr>
          <p:cNvPr id="26626" name="Picture 2" descr="C:\Users\Toshiba\Downloads\IMG_20170113_2003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71678"/>
            <a:ext cx="6858048" cy="42148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504056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1"/>
            <a:r>
              <a:rPr lang="ar-KW" b="1" u="sng" dirty="0" smtClean="0">
                <a:solidFill>
                  <a:srgbClr val="0070C0"/>
                </a:solidFill>
              </a:rPr>
              <a:t>الكفاية العامة (2): </a:t>
            </a:r>
            <a:r>
              <a:rPr lang="ar-KW" b="1" dirty="0" smtClean="0"/>
              <a:t>البحث عن الظواهر والطرق والتغيير في الكائنات الحية والأشياء غير الحية باستخدام الأدوات المناسبة والنماذج والمحاكاة والعروض</a:t>
            </a:r>
            <a:r>
              <a:rPr lang="ar-KW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8229600" cy="3528392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just" rtl="1"/>
            <a:r>
              <a:rPr lang="ar-KW" b="1" u="sng" dirty="0" smtClean="0">
                <a:solidFill>
                  <a:schemeClr val="accent2">
                    <a:lumMod val="75000"/>
                  </a:schemeClr>
                </a:solidFill>
              </a:rPr>
              <a:t>معيار المنهج (2-</a:t>
            </a:r>
            <a:r>
              <a:rPr lang="ar-SA" b="1" u="sng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ar-KW" b="1" u="sng" dirty="0" smtClean="0">
                <a:solidFill>
                  <a:schemeClr val="accent2">
                    <a:lumMod val="75000"/>
                  </a:schemeClr>
                </a:solidFill>
              </a:rPr>
              <a:t>): </a:t>
            </a:r>
            <a:r>
              <a:rPr lang="ar-SA" b="1" dirty="0" smtClean="0"/>
              <a:t>ملاحظة وتصميم نماذج</a:t>
            </a:r>
            <a:r>
              <a:rPr lang="ar-SA" b="1" dirty="0" smtClean="0"/>
              <a:t>،</a:t>
            </a:r>
            <a:r>
              <a:rPr lang="ar-KW" b="1" dirty="0" smtClean="0"/>
              <a:t> </a:t>
            </a:r>
            <a:r>
              <a:rPr lang="ar-SA" b="1" dirty="0" smtClean="0"/>
              <a:t>وتفسير </a:t>
            </a:r>
            <a:r>
              <a:rPr lang="ar-SA" b="1" dirty="0" smtClean="0"/>
              <a:t>وجود وغياب الضوء على حدوث النهار الليل والظلال .</a:t>
            </a:r>
            <a:endParaRPr lang="en-US" b="1" dirty="0"/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2808312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just" rtl="1"/>
            <a:r>
              <a:rPr lang="ar-KW" sz="3600" b="1" u="sng" dirty="0" smtClean="0">
                <a:solidFill>
                  <a:schemeClr val="accent4">
                    <a:lumMod val="75000"/>
                  </a:schemeClr>
                </a:solidFill>
              </a:rPr>
              <a:t>الكفاية الخاصة (2-</a:t>
            </a:r>
            <a:r>
              <a:rPr lang="ar-SA" sz="3600" b="1" u="sng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ar-KW" sz="3600" b="1" u="sng" dirty="0" smtClean="0">
                <a:solidFill>
                  <a:schemeClr val="accent4">
                    <a:lumMod val="75000"/>
                  </a:schemeClr>
                </a:solidFill>
              </a:rPr>
              <a:t>): </a:t>
            </a:r>
            <a:r>
              <a:rPr lang="ar-SA" sz="3600" b="1" dirty="0" smtClean="0">
                <a:solidFill>
                  <a:schemeClr val="tx1"/>
                </a:solidFill>
              </a:rPr>
              <a:t>ملاحظ</a:t>
            </a:r>
            <a:r>
              <a:rPr lang="ar-KW" sz="3600" b="1" dirty="0" smtClean="0">
                <a:solidFill>
                  <a:schemeClr val="tx1"/>
                </a:solidFill>
              </a:rPr>
              <a:t>ة</a:t>
            </a:r>
            <a:r>
              <a:rPr lang="ar-SA" sz="3600" b="1" dirty="0" smtClean="0">
                <a:solidFill>
                  <a:schemeClr val="tx1"/>
                </a:solidFill>
              </a:rPr>
              <a:t> </a:t>
            </a:r>
            <a:r>
              <a:rPr lang="ar-SA" sz="3600" b="1" dirty="0" smtClean="0">
                <a:solidFill>
                  <a:schemeClr val="tx1"/>
                </a:solidFill>
              </a:rPr>
              <a:t>وتصميم نماذج</a:t>
            </a:r>
            <a:r>
              <a:rPr lang="ar-SA" sz="3600" b="1" dirty="0" smtClean="0">
                <a:solidFill>
                  <a:schemeClr val="tx1"/>
                </a:solidFill>
              </a:rPr>
              <a:t>،</a:t>
            </a:r>
            <a:r>
              <a:rPr lang="ar-KW" sz="3600" b="1" dirty="0" smtClean="0">
                <a:solidFill>
                  <a:schemeClr val="tx1"/>
                </a:solidFill>
              </a:rPr>
              <a:t> </a:t>
            </a:r>
            <a:r>
              <a:rPr lang="ar-SA" sz="3600" b="1" dirty="0" smtClean="0">
                <a:solidFill>
                  <a:schemeClr val="tx1"/>
                </a:solidFill>
              </a:rPr>
              <a:t>وتفسير </a:t>
            </a:r>
            <a:r>
              <a:rPr lang="ar-SA" sz="3600" b="1" dirty="0" smtClean="0">
                <a:solidFill>
                  <a:schemeClr val="tx1"/>
                </a:solidFill>
              </a:rPr>
              <a:t>وجود وغياب الضوء على حدوث النهار والليل والظلال 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1872208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rtl="1">
              <a:buNone/>
            </a:pPr>
            <a:endParaRPr lang="en-US" sz="4400" b="1" dirty="0" smtClean="0"/>
          </a:p>
          <a:p>
            <a:pPr algn="ctr" rtl="1">
              <a:buNone/>
            </a:pPr>
            <a:r>
              <a:rPr lang="ar-KW" sz="4400" b="1" dirty="0" smtClean="0"/>
              <a:t>عنوان الدرس: </a:t>
            </a:r>
            <a:r>
              <a:rPr lang="ar-SA" sz="4400" b="1" dirty="0" smtClean="0"/>
              <a:t>أي الأجسام يكون ظلا؟</a:t>
            </a:r>
            <a:endParaRPr lang="en-US" sz="44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2492896"/>
            <a:ext cx="8229600" cy="3773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1">
            <a:normAutofit fontScale="77500" lnSpcReduction="2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v"/>
            </a:pPr>
            <a:endParaRPr lang="ar-KW" b="1" dirty="0" smtClean="0"/>
          </a:p>
          <a:p>
            <a:pPr algn="just">
              <a:buFont typeface="Wingdings" pitchFamily="2" charset="2"/>
              <a:buChar char="v"/>
            </a:pPr>
            <a:r>
              <a:rPr lang="ar-KW" sz="4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المفاهيم العلمية المتضمنة في الكفاية الخاصة:</a:t>
            </a:r>
            <a:endParaRPr lang="ar-KW" b="1" dirty="0" smtClean="0"/>
          </a:p>
          <a:p>
            <a:pPr algn="just">
              <a:buFont typeface="Wingdings" pitchFamily="2" charset="2"/>
              <a:buChar char="v"/>
            </a:pPr>
            <a:r>
              <a:rPr lang="ar-SA" b="1" dirty="0" smtClean="0"/>
              <a:t>لا يتشكل للأجسام الشفافة ظلاً</a:t>
            </a:r>
            <a:r>
              <a:rPr lang="ar-KW" b="1" dirty="0" smtClean="0"/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ar-SA" b="1" dirty="0" smtClean="0"/>
              <a:t>يتشكل للأجسام المعتمة ظلاً</a:t>
            </a:r>
            <a:r>
              <a:rPr lang="ar-KW" b="1" dirty="0" smtClean="0"/>
              <a:t>.</a:t>
            </a:r>
            <a:endParaRPr lang="ar-SA" b="1" dirty="0" smtClean="0"/>
          </a:p>
          <a:p>
            <a:pPr algn="just">
              <a:buFont typeface="Wingdings" pitchFamily="2" charset="2"/>
              <a:buChar char="v"/>
            </a:pPr>
            <a:r>
              <a:rPr lang="ar-SA" b="1" dirty="0" smtClean="0"/>
              <a:t>يشبه شكل الظل شكل الجسم.</a:t>
            </a:r>
            <a:endParaRPr lang="ar-KW" b="1" dirty="0" smtClean="0"/>
          </a:p>
          <a:p>
            <a:pPr algn="just">
              <a:buFont typeface="Arial" pitchFamily="34" charset="0"/>
              <a:buNone/>
            </a:pPr>
            <a:r>
              <a:rPr lang="ar-KW" b="1" dirty="0" smtClean="0"/>
              <a:t>   </a:t>
            </a:r>
            <a:r>
              <a:rPr lang="ar-KW" sz="4000" b="1" dirty="0" smtClean="0">
                <a:solidFill>
                  <a:schemeClr val="tx2">
                    <a:lumMod val="75000"/>
                  </a:schemeClr>
                </a:solidFill>
              </a:rPr>
              <a:t>مصادر التعلم: فيديو,حاسوب</a:t>
            </a:r>
            <a:r>
              <a:rPr lang="ar-SA" sz="4000" b="1" dirty="0" smtClean="0">
                <a:solidFill>
                  <a:schemeClr val="tx2">
                    <a:lumMod val="75000"/>
                  </a:schemeClr>
                </a:solidFill>
              </a:rPr>
              <a:t>،</a:t>
            </a:r>
            <a:r>
              <a:rPr lang="ar-KW" sz="4000" b="1" dirty="0" smtClean="0">
                <a:solidFill>
                  <a:schemeClr val="tx2">
                    <a:lumMod val="75000"/>
                  </a:schemeClr>
                </a:solidFill>
              </a:rPr>
              <a:t>أوراق</a:t>
            </a:r>
            <a:r>
              <a:rPr lang="ar-SA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KW" sz="4000" b="1" dirty="0" smtClean="0">
                <a:solidFill>
                  <a:schemeClr val="tx2">
                    <a:lumMod val="75000"/>
                  </a:schemeClr>
                </a:solidFill>
              </a:rPr>
              <a:t>عمل, مسجل , إنترنت </a:t>
            </a:r>
            <a:r>
              <a:rPr lang="ar-SA" sz="4000" b="1" dirty="0" smtClean="0">
                <a:solidFill>
                  <a:schemeClr val="tx2">
                    <a:lumMod val="75000"/>
                  </a:schemeClr>
                </a:solidFill>
              </a:rPr>
              <a:t>نموذج أرنب ونموذج سلحفاة</a:t>
            </a:r>
            <a:r>
              <a:rPr lang="ar-KW" sz="40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ar-SA" sz="4000" b="1" dirty="0" smtClean="0">
                <a:solidFill>
                  <a:schemeClr val="tx2">
                    <a:lumMod val="75000"/>
                  </a:schemeClr>
                </a:solidFill>
              </a:rPr>
              <a:t>قطع من القصدير والورق المقوى المعتم ،وقطع من الصائح الشفافة ،وأعواد خشبية ومصدر ضوء</a:t>
            </a:r>
            <a:r>
              <a:rPr lang="ar-KW" sz="40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23528" y="404664"/>
            <a:ext cx="4040188" cy="1296144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>
            <a:normAutofit fontScale="92500" lnSpcReduction="10000"/>
          </a:bodyPr>
          <a:lstStyle/>
          <a:p>
            <a:pPr algn="r" rtl="1"/>
            <a:endParaRPr lang="ar-KW" dirty="0" smtClean="0"/>
          </a:p>
          <a:p>
            <a:pPr algn="r" rtl="1"/>
            <a:r>
              <a:rPr lang="ar-KW" sz="3000" dirty="0" smtClean="0"/>
              <a:t>ملاحظات عامة مهمة للمعلم عند تنفيذ النشاط:</a:t>
            </a:r>
            <a:endParaRPr lang="en-US" sz="3000" dirty="0" smtClean="0"/>
          </a:p>
          <a:p>
            <a:pPr algn="r" rtl="1"/>
            <a:endParaRPr lang="en-US" dirty="0"/>
          </a:p>
        </p:txBody>
      </p:sp>
      <p:pic>
        <p:nvPicPr>
          <p:cNvPr id="8" name="صورة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714348" y="1857364"/>
            <a:ext cx="3214710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404664"/>
            <a:ext cx="4041775" cy="1296145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>
            <a:normAutofit fontScale="77500" lnSpcReduction="20000"/>
          </a:bodyPr>
          <a:lstStyle/>
          <a:p>
            <a:pPr algn="r" rtl="1"/>
            <a:endParaRPr lang="ar-KW" sz="3600" dirty="0" smtClean="0"/>
          </a:p>
          <a:p>
            <a:pPr algn="r" rtl="1"/>
            <a:r>
              <a:rPr lang="ar-KW" sz="3600" dirty="0" smtClean="0"/>
              <a:t>يستطيع المتعلم أن: (أمثلة منوعة على الأنشطة الواردة في المنهج)</a:t>
            </a:r>
            <a:endParaRPr lang="en-US" sz="3600" dirty="0" smtClean="0"/>
          </a:p>
          <a:p>
            <a:pPr algn="r" rt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772816"/>
            <a:ext cx="4041775" cy="475252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just" rtl="1">
              <a:buNone/>
            </a:pPr>
            <a:r>
              <a:rPr lang="ar-KW" sz="2000" b="1" dirty="0" smtClean="0"/>
              <a:t>نشاط تحفيزي مقترح:</a:t>
            </a:r>
          </a:p>
          <a:p>
            <a:pPr algn="just" rtl="1">
              <a:buNone/>
            </a:pPr>
            <a:r>
              <a:rPr lang="ar-SA" sz="2000" b="1" dirty="0" smtClean="0"/>
              <a:t>استخدم مسرح الظل لسرد قصه ما ( السلحفاة والأرنب ) ،واحرص على تحضير المختبر بإطفاء الأنوار وتشكيل ظل للأجسام المعتمة. </a:t>
            </a:r>
            <a:endParaRPr lang="ar-KW" sz="2000" b="1" dirty="0" smtClean="0"/>
          </a:p>
          <a:p>
            <a:pPr algn="just" rtl="1">
              <a:buNone/>
            </a:pPr>
            <a:r>
              <a:rPr lang="ar-KW" sz="2000" b="1" dirty="0" smtClean="0"/>
              <a:t> </a:t>
            </a:r>
            <a:r>
              <a:rPr lang="ar-SA" sz="2000" b="1" dirty="0" smtClean="0"/>
              <a:t>ناقش</a:t>
            </a:r>
            <a:r>
              <a:rPr lang="ar-KW" sz="2000" b="1" dirty="0" smtClean="0"/>
              <a:t> المتعلمين </a:t>
            </a:r>
            <a:r>
              <a:rPr lang="ar-SA" sz="2000" b="1" dirty="0" smtClean="0"/>
              <a:t>حول أحداث القصة .</a:t>
            </a:r>
            <a:endParaRPr lang="ar-KW" sz="2000" b="1" dirty="0" smtClean="0"/>
          </a:p>
          <a:p>
            <a:pPr algn="just" rtl="1">
              <a:buFont typeface="Wingdings" pitchFamily="2" charset="2"/>
              <a:buChar char="v"/>
            </a:pPr>
            <a:r>
              <a:rPr lang="ar-KW" sz="2000" b="1" dirty="0" smtClean="0"/>
              <a:t>نوع النشاط: </a:t>
            </a:r>
            <a:r>
              <a:rPr lang="ar-SA" sz="2000" b="1" dirty="0" smtClean="0"/>
              <a:t>عرض أو مشهد تمثيلي .</a:t>
            </a:r>
            <a:endParaRPr lang="ar-KW" sz="2000" b="1" dirty="0" smtClean="0"/>
          </a:p>
          <a:p>
            <a:pPr algn="just" rtl="1">
              <a:buFont typeface="Wingdings" pitchFamily="2" charset="2"/>
              <a:buChar char="v"/>
            </a:pPr>
            <a:r>
              <a:rPr lang="ar-KW" sz="2000" b="1" dirty="0" smtClean="0"/>
              <a:t>المهارات المكتسبة: الملاحظة, </a:t>
            </a:r>
            <a:r>
              <a:rPr lang="ar-SA" sz="2000" b="1" dirty="0" smtClean="0"/>
              <a:t>التحليل</a:t>
            </a:r>
            <a:r>
              <a:rPr lang="ar-KW" sz="2000" b="1" dirty="0" smtClean="0"/>
              <a:t> </a:t>
            </a:r>
            <a:r>
              <a:rPr lang="ar-SA" sz="2000" b="1" dirty="0" smtClean="0"/>
              <a:t>.</a:t>
            </a:r>
            <a:endParaRPr lang="ar-KW" sz="2000" b="1" dirty="0" smtClean="0"/>
          </a:p>
          <a:p>
            <a:pPr algn="just" rtl="1">
              <a:buFont typeface="Wingdings" pitchFamily="2" charset="2"/>
              <a:buChar char="v"/>
            </a:pPr>
            <a:r>
              <a:rPr lang="ar-KW" sz="2000" b="1" dirty="0" smtClean="0"/>
              <a:t>المواد المستخدمة في النشاط: </a:t>
            </a:r>
            <a:r>
              <a:rPr lang="ar-SA" sz="2000" b="1" dirty="0" smtClean="0"/>
              <a:t>قص</a:t>
            </a:r>
            <a:r>
              <a:rPr lang="ar-KW" sz="2000" b="1" dirty="0" smtClean="0"/>
              <a:t>ة</a:t>
            </a:r>
            <a:r>
              <a:rPr lang="ar-SA" sz="2000" b="1" dirty="0" smtClean="0"/>
              <a:t> مصور</a:t>
            </a:r>
            <a:r>
              <a:rPr lang="ar-KW" sz="2000" b="1" dirty="0" smtClean="0"/>
              <a:t>ة</a:t>
            </a:r>
            <a:r>
              <a:rPr lang="ar-SA" sz="2000" b="1" dirty="0" smtClean="0"/>
              <a:t>، </a:t>
            </a:r>
            <a:r>
              <a:rPr lang="ar-SA" sz="2000" b="1" dirty="0" smtClean="0"/>
              <a:t>نموذج أرنب ونموذج سلحفاة .</a:t>
            </a:r>
            <a:endParaRPr lang="ar-KW" sz="2000" b="1" dirty="0" smtClean="0"/>
          </a:p>
          <a:p>
            <a:pPr algn="r" rtl="1">
              <a:buNone/>
            </a:pPr>
            <a:endParaRPr lang="en-US" sz="2000" b="1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572008"/>
            <a:ext cx="300039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مسرح الظل</a:t>
            </a:r>
            <a:endParaRPr lang="ar-SA" dirty="0"/>
          </a:p>
        </p:txBody>
      </p:sp>
      <p:pic>
        <p:nvPicPr>
          <p:cNvPr id="21506" name="Picture 2" descr="C:\Users\Toshiba\Downloads\٢٠١٧٠١١٤_١٥٣١٤٥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0100" y="1600200"/>
            <a:ext cx="7143800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7544" y="332657"/>
            <a:ext cx="4040188" cy="115212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r" rtl="1"/>
            <a:endParaRPr lang="ar-KW" dirty="0" smtClean="0"/>
          </a:p>
          <a:p>
            <a:pPr algn="r" rtl="1"/>
            <a:r>
              <a:rPr lang="ar-KW" dirty="0" smtClean="0"/>
              <a:t>ملاحظات عامة مهمة للمعلم عند تنفيذ النشاط:</a:t>
            </a:r>
            <a:endParaRPr lang="en-US" dirty="0" smtClean="0"/>
          </a:p>
          <a:p>
            <a:pPr algn="r" rt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5025" y="1556792"/>
            <a:ext cx="4041775" cy="456937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algn="just" rtl="1">
              <a:buNone/>
            </a:pPr>
            <a:r>
              <a:rPr lang="ar-KW" sz="2600" b="1" dirty="0" smtClean="0"/>
              <a:t>نشاط (1): </a:t>
            </a:r>
            <a:r>
              <a:rPr lang="ar-SA" sz="2600" b="1" dirty="0" smtClean="0"/>
              <a:t>متى يتشكل ظل الجسم؟</a:t>
            </a:r>
            <a:endParaRPr lang="ar-KW" sz="2600" b="1" dirty="0" smtClean="0"/>
          </a:p>
          <a:p>
            <a:pPr algn="just" rtl="1">
              <a:buNone/>
            </a:pPr>
            <a:r>
              <a:rPr lang="ar-SA" sz="2600" b="1" dirty="0" smtClean="0"/>
              <a:t>وفر للمتعلمين قطعا من القصدير والورق المقوى المعتم ،وقطعاً من الصفائح الشفافة ، وأعواد خشبية ومصدر الضوء</a:t>
            </a:r>
            <a:r>
              <a:rPr lang="ar-KW" sz="2600" b="1" dirty="0" smtClean="0"/>
              <a:t> .</a:t>
            </a:r>
            <a:endParaRPr lang="ar-SA" sz="2600" b="1" dirty="0" smtClean="0"/>
          </a:p>
          <a:p>
            <a:pPr algn="just" rtl="1">
              <a:buNone/>
            </a:pPr>
            <a:r>
              <a:rPr lang="ar-SA" sz="2600" b="1" dirty="0" smtClean="0"/>
              <a:t>يحرص المعلم على إطفاء أنوار المختبر.</a:t>
            </a:r>
          </a:p>
          <a:p>
            <a:pPr algn="just" rtl="1">
              <a:buNone/>
            </a:pPr>
            <a:r>
              <a:rPr lang="ar-SA" sz="2600" b="1" dirty="0" smtClean="0"/>
              <a:t>اطلب من المتعلمين صنع أشكال من القصدير والورق المقوى والصفائح الشفافة،وعمل </a:t>
            </a:r>
            <a:r>
              <a:rPr lang="ar-SA" sz="2600" b="1" dirty="0" smtClean="0"/>
              <a:t>مسرحي</a:t>
            </a:r>
            <a:r>
              <a:rPr lang="ar-KW" sz="2600" b="1" dirty="0" smtClean="0"/>
              <a:t>ة</a:t>
            </a:r>
            <a:r>
              <a:rPr lang="ar-SA" sz="2600" b="1" dirty="0" smtClean="0"/>
              <a:t>.</a:t>
            </a:r>
            <a:endParaRPr lang="ar-SA" sz="2600" b="1" dirty="0" smtClean="0"/>
          </a:p>
          <a:p>
            <a:pPr algn="just" rtl="1">
              <a:buNone/>
            </a:pPr>
            <a:r>
              <a:rPr lang="ar-SA" sz="2600" b="1" dirty="0" smtClean="0"/>
              <a:t>اسأل المتعلمين ماذا كان وجود الضوء ضروريا لإكمال المسرحية ،تاركا المجال لتبرير مواقفهم وإجاباتهم في حال القبول أو الرفض .</a:t>
            </a:r>
            <a:endParaRPr lang="ar-KW" sz="2600" b="1" dirty="0" smtClean="0"/>
          </a:p>
          <a:p>
            <a:pPr algn="just" rtl="1">
              <a:buFont typeface="Wingdings" pitchFamily="2" charset="2"/>
              <a:buChar char="v"/>
            </a:pPr>
            <a:r>
              <a:rPr lang="ar-KW" sz="2600" b="1" dirty="0" smtClean="0"/>
              <a:t>نوع النشاط: </a:t>
            </a:r>
            <a:r>
              <a:rPr lang="ar-SA" sz="2600" b="1" dirty="0" smtClean="0"/>
              <a:t>مشهد تمثيلي</a:t>
            </a:r>
            <a:endParaRPr lang="ar-KW" sz="2600" b="1" dirty="0" smtClean="0"/>
          </a:p>
          <a:p>
            <a:pPr algn="just" rtl="1">
              <a:buFont typeface="Wingdings" pitchFamily="2" charset="2"/>
              <a:buChar char="v"/>
            </a:pPr>
            <a:r>
              <a:rPr lang="ar-KW" sz="2600" b="1" dirty="0" smtClean="0"/>
              <a:t>المهارات المكتسبة: </a:t>
            </a:r>
            <a:r>
              <a:rPr lang="ar-SA" sz="2600" b="1" dirty="0" smtClean="0"/>
              <a:t>الملاحظة ، التحليل .</a:t>
            </a:r>
            <a:endParaRPr lang="ar-KW" sz="2600" b="1" dirty="0" smtClean="0"/>
          </a:p>
          <a:p>
            <a:pPr algn="just" rtl="1">
              <a:buFont typeface="Wingdings" pitchFamily="2" charset="2"/>
              <a:buChar char="v"/>
            </a:pPr>
            <a:r>
              <a:rPr lang="ar-KW" sz="2600" b="1" dirty="0" smtClean="0"/>
              <a:t>المواد المستخدمة في النشاط: </a:t>
            </a:r>
            <a:r>
              <a:rPr lang="ar-SA" sz="2600" b="1" dirty="0" smtClean="0"/>
              <a:t>قطع من القصدير والورق المقوى المعتم ، وقطع من الصفائح الشفافة ، وأعواد خشبية ومصدر ضوء .</a:t>
            </a:r>
            <a:endParaRPr lang="ar-KW" sz="2600" b="1" dirty="0" smtClean="0"/>
          </a:p>
          <a:p>
            <a:pPr algn="r" rtl="1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4008" y="332656"/>
            <a:ext cx="4041775" cy="115212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r" rtl="1"/>
            <a:endParaRPr lang="ar-KW" dirty="0" smtClean="0"/>
          </a:p>
          <a:p>
            <a:pPr algn="r" rtl="1"/>
            <a:r>
              <a:rPr lang="ar-KW" dirty="0" smtClean="0"/>
              <a:t>يستطيع المتعلم أن: (أمثلة منوعة على الأنشطة الواردة في المنهج)</a:t>
            </a:r>
            <a:endParaRPr lang="en-US" dirty="0" smtClean="0"/>
          </a:p>
          <a:p>
            <a:pPr algn="r" rtl="1"/>
            <a:endParaRPr lang="en-US" dirty="0"/>
          </a:p>
        </p:txBody>
      </p:sp>
      <p:pic>
        <p:nvPicPr>
          <p:cNvPr id="9" name="Picture 22" descr="ANIM12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496"/>
            <a:ext cx="3214710" cy="221457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23528" y="548680"/>
            <a:ext cx="4040188" cy="112213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r" rtl="1"/>
            <a:endParaRPr lang="ar-KW" dirty="0" smtClean="0"/>
          </a:p>
          <a:p>
            <a:pPr algn="r" rtl="1"/>
            <a:r>
              <a:rPr lang="ar-KW" sz="2600" dirty="0" smtClean="0"/>
              <a:t>ملاحظات عامة مهمة للمعلم عند تنفيذ النشاط:</a:t>
            </a:r>
            <a:endParaRPr lang="en-US" sz="2600" dirty="0" smtClean="0"/>
          </a:p>
          <a:p>
            <a:pPr algn="r" rtl="1"/>
            <a:endParaRPr lang="en-US" dirty="0"/>
          </a:p>
        </p:txBody>
      </p:sp>
      <p:graphicFrame>
        <p:nvGraphicFramePr>
          <p:cNvPr id="2050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912813" y="1857375"/>
          <a:ext cx="2816225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Picture" r:id="rId3" imgW="1384300" imgH="1308100" progId="Word.Picture.8">
                  <p:embed/>
                </p:oleObj>
              </mc:Choice>
              <mc:Fallback>
                <p:oleObj name="Picture" r:id="rId3" imgW="1384300" imgH="1308100" progId="Word.Picture.8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1857375"/>
                        <a:ext cx="2816225" cy="2643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548680"/>
            <a:ext cx="4041775" cy="115212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r" rtl="1"/>
            <a:endParaRPr lang="ar-KW" dirty="0" smtClean="0"/>
          </a:p>
          <a:p>
            <a:pPr algn="r" rtl="1"/>
            <a:r>
              <a:rPr lang="ar-KW" dirty="0" smtClean="0"/>
              <a:t>يستطيع المتعلم أن: (أمثلة منوعة على الأنشطة الواردة في المنهج)</a:t>
            </a:r>
            <a:endParaRPr lang="en-US" dirty="0" smtClean="0"/>
          </a:p>
          <a:p>
            <a:pPr algn="r" rt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844824"/>
            <a:ext cx="4041775" cy="453650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 rtl="1">
              <a:buNone/>
            </a:pPr>
            <a:r>
              <a:rPr lang="ar-KW" b="1" dirty="0" smtClean="0"/>
              <a:t>نشاط (2): </a:t>
            </a:r>
            <a:r>
              <a:rPr lang="ar-SA" b="1" dirty="0" smtClean="0"/>
              <a:t>أشكال الظل </a:t>
            </a:r>
            <a:r>
              <a:rPr lang="ar-KW" b="1" dirty="0" smtClean="0"/>
              <a:t>:</a:t>
            </a:r>
          </a:p>
          <a:p>
            <a:pPr algn="just" rtl="1">
              <a:buNone/>
            </a:pPr>
            <a:r>
              <a:rPr lang="ar-SA" b="1" dirty="0" smtClean="0"/>
              <a:t>اطلب من المتعلمين إلصاق الشكل الذي يتشكل له ظل </a:t>
            </a:r>
            <a:r>
              <a:rPr lang="ar-KW" b="1" dirty="0" smtClean="0"/>
              <a:t>.</a:t>
            </a:r>
            <a:endParaRPr lang="ar-SA" b="1" dirty="0" smtClean="0"/>
          </a:p>
          <a:p>
            <a:pPr algn="just" rtl="1">
              <a:buNone/>
            </a:pPr>
            <a:r>
              <a:rPr lang="ar-SA" b="1" dirty="0" smtClean="0"/>
              <a:t>دع المتعلمين ينفذون النشاط </a:t>
            </a:r>
            <a:r>
              <a:rPr lang="ar-SA" b="1" dirty="0" smtClean="0"/>
              <a:t>بصور</a:t>
            </a:r>
            <a:r>
              <a:rPr lang="ar-KW" b="1" dirty="0" smtClean="0"/>
              <a:t>ة</a:t>
            </a:r>
            <a:r>
              <a:rPr lang="ar-SA" b="1" dirty="0" smtClean="0"/>
              <a:t> فردي</a:t>
            </a:r>
            <a:r>
              <a:rPr lang="ar-KW" b="1" dirty="0" smtClean="0"/>
              <a:t>ة</a:t>
            </a:r>
            <a:r>
              <a:rPr lang="ar-SA" b="1" dirty="0" smtClean="0"/>
              <a:t> </a:t>
            </a:r>
            <a:r>
              <a:rPr lang="ar-SA" b="1" dirty="0" smtClean="0"/>
              <a:t>، واحرص على أن تقدم لهم التوجيه والإرشاد أثناء تنفيذ </a:t>
            </a:r>
            <a:r>
              <a:rPr lang="ar-SA" b="1" dirty="0" smtClean="0"/>
              <a:t>النشاط.</a:t>
            </a:r>
            <a:endParaRPr lang="ar-KW" b="1" dirty="0" smtClean="0"/>
          </a:p>
          <a:p>
            <a:pPr algn="just" rtl="1">
              <a:buFont typeface="Wingdings" pitchFamily="2" charset="2"/>
              <a:buChar char="v"/>
            </a:pPr>
            <a:r>
              <a:rPr lang="ar-KW" b="1" dirty="0" smtClean="0"/>
              <a:t>نوع النشاط: فردي</a:t>
            </a:r>
          </a:p>
          <a:p>
            <a:pPr algn="just" rtl="1">
              <a:buFont typeface="Wingdings" pitchFamily="2" charset="2"/>
              <a:buChar char="v"/>
            </a:pPr>
            <a:r>
              <a:rPr lang="ar-KW" b="1" dirty="0" smtClean="0"/>
              <a:t>المهارات المكتسبة: </a:t>
            </a:r>
            <a:r>
              <a:rPr lang="ar-SA" b="1" dirty="0" smtClean="0"/>
              <a:t>الملاحظة .</a:t>
            </a:r>
            <a:endParaRPr lang="ar-KW" b="1" dirty="0" smtClean="0"/>
          </a:p>
          <a:p>
            <a:pPr algn="just" rtl="1">
              <a:buFont typeface="Wingdings" pitchFamily="2" charset="2"/>
              <a:buChar char="v"/>
            </a:pPr>
            <a:r>
              <a:rPr lang="ar-KW" b="1" dirty="0" smtClean="0"/>
              <a:t>المواد</a:t>
            </a:r>
            <a:r>
              <a:rPr lang="ar-SA" b="1" dirty="0" smtClean="0"/>
              <a:t> ا</a:t>
            </a:r>
            <a:r>
              <a:rPr lang="ar-KW" b="1" dirty="0" smtClean="0"/>
              <a:t>لمستخدمة في</a:t>
            </a:r>
            <a:r>
              <a:rPr lang="ar-SA" b="1" dirty="0" smtClean="0"/>
              <a:t> </a:t>
            </a:r>
            <a:r>
              <a:rPr lang="ar-KW" b="1" dirty="0" smtClean="0"/>
              <a:t>النشاط: </a:t>
            </a:r>
            <a:r>
              <a:rPr lang="ar-SA" b="1" dirty="0" smtClean="0"/>
              <a:t>ملصقات ، كتاب المتعلم </a:t>
            </a:r>
            <a:endParaRPr lang="ar-KW" b="1" dirty="0" smtClean="0"/>
          </a:p>
          <a:p>
            <a:pPr algn="r" rtl="1">
              <a:buNone/>
            </a:pPr>
            <a:endParaRPr lang="en-US" dirty="0"/>
          </a:p>
        </p:txBody>
      </p:sp>
      <p:grpSp>
        <p:nvGrpSpPr>
          <p:cNvPr id="7" name="مجموعة 17"/>
          <p:cNvGrpSpPr>
            <a:grpSpLocks/>
          </p:cNvGrpSpPr>
          <p:nvPr/>
        </p:nvGrpSpPr>
        <p:grpSpPr bwMode="auto">
          <a:xfrm>
            <a:off x="571472" y="4572008"/>
            <a:ext cx="3357586" cy="1509716"/>
            <a:chOff x="2517775" y="2347913"/>
            <a:chExt cx="2317750" cy="1009650"/>
          </a:xfrm>
        </p:grpSpPr>
        <p:pic>
          <p:nvPicPr>
            <p:cNvPr id="8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49663" y="2347913"/>
              <a:ext cx="1185862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7775" y="2709863"/>
              <a:ext cx="1309688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لعبة ركب الصورة والظل المناسب </a:t>
            </a:r>
            <a:r>
              <a:rPr lang="ar-KW" dirty="0" smtClean="0"/>
              <a:t>1</a:t>
            </a:r>
            <a:endParaRPr lang="ar-SA" dirty="0"/>
          </a:p>
        </p:txBody>
      </p:sp>
      <p:pic>
        <p:nvPicPr>
          <p:cNvPr id="28674" name="Picture 2" descr="C:\Users\Toshiba\Downloads\IMG_20170113_202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7572427" cy="4268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620</TotalTime>
  <Words>502</Words>
  <Application>Microsoft Office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سمة Office</vt:lpstr>
      <vt:lpstr>Picture</vt:lpstr>
      <vt:lpstr>PowerPoint Presentation</vt:lpstr>
      <vt:lpstr>الكفاية العامة (2): البحث عن الظواهر والطرق والتغيير في الكائنات الحية والأشياء غير الحية باستخدام الأدوات المناسبة والنماذج والمحاكاة والعروض.</vt:lpstr>
      <vt:lpstr>معيار المنهج (2-2): ملاحظة وتصميم نماذج، وتفسير وجود وغياب الضوء على حدوث النهار الليل والظلال .</vt:lpstr>
      <vt:lpstr>PowerPoint Presentation</vt:lpstr>
      <vt:lpstr>PowerPoint Presentation</vt:lpstr>
      <vt:lpstr>مسرح الظل</vt:lpstr>
      <vt:lpstr>PowerPoint Presentation</vt:lpstr>
      <vt:lpstr>PowerPoint Presentation</vt:lpstr>
      <vt:lpstr>لعبة ركب الصورة والظل المناسب 1</vt:lpstr>
      <vt:lpstr>لعبة ركب الصورة والظل المناسب 2</vt:lpstr>
      <vt:lpstr>PowerPoint Presentation</vt:lpstr>
      <vt:lpstr>متاهة ( ساعد أحمد بالوصول لكلمه ظل)</vt:lpstr>
      <vt:lpstr>استراتيجية أعواد المثلجات (صنف المصورات إلى  جسم معتم – جسم شفاف )</vt:lpstr>
      <vt:lpstr>ورقه عمل أعلى من المعيار </vt:lpstr>
      <vt:lpstr>ورقه عمل أقل من المعيار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الكفاية العامة (2): البحث عن الظواهر والطرق والتغيير في الكائنات الحية والأشياء غير الحية باستخدام الأدوات المناسبة والنماذج والمحاكاة والعروض.</dc:title>
  <dc:creator>Safar</dc:creator>
  <cp:lastModifiedBy>lenovo</cp:lastModifiedBy>
  <cp:revision>50</cp:revision>
  <dcterms:created xsi:type="dcterms:W3CDTF">2017-01-10T13:56:50Z</dcterms:created>
  <dcterms:modified xsi:type="dcterms:W3CDTF">2017-02-04T14:52:40Z</dcterms:modified>
</cp:coreProperties>
</file>