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300"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804" y="5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801072399"/>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6"/>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0694F982-5F46-4C3F-98EB-0EC5F5163AC9}" type="datetimeFigureOut">
              <a:rPr lang="ar-KW" smtClean="0"/>
              <a:pPr/>
              <a:t>12/05/1438</a:t>
            </a:fld>
            <a:endParaRPr lang="ar-KW"/>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ar-KW"/>
          </a:p>
        </p:txBody>
      </p:sp>
      <p:sp>
        <p:nvSpPr>
          <p:cNvPr id="4" name="Slide Number Placeholder 3"/>
          <p:cNvSpPr>
            <a:spLocks noGrp="1"/>
          </p:cNvSpPr>
          <p:nvPr>
            <p:ph type="sldNum" sz="quarter" idx="12"/>
          </p:nvPr>
        </p:nvSpPr>
        <p:spPr>
          <a:xfrm>
            <a:off x="8411728" y="6400413"/>
            <a:ext cx="275073" cy="276999"/>
          </a:xfrm>
        </p:spPr>
        <p:txBody>
          <a:bodyPr/>
          <a:lstStyle/>
          <a:p>
            <a:fld id="{B55AFE92-1E6B-43A6-B6C0-DCA677DAB031}" type="slidenum">
              <a:rPr lang="ar-KW" smtClean="0"/>
              <a:pPr/>
              <a:t>‹#›</a:t>
            </a:fld>
            <a:endParaRPr lang="ar-KW"/>
          </a:p>
        </p:txBody>
      </p:sp>
    </p:spTree>
    <p:extLst>
      <p:ext uri="{BB962C8B-B14F-4D97-AF65-F5344CB8AC3E}">
        <p14:creationId xmlns:p14="http://schemas.microsoft.com/office/powerpoint/2010/main" val="268478304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3"/>
          </a:xfrm>
          <a:prstGeom prst="rect">
            <a:avLst/>
          </a:prstGeom>
        </p:spPr>
        <p:txBody>
          <a:bodyPr anchor="b"/>
          <a:lstStyle/>
          <a:p>
            <a:pPr marL="0" indent="0" rtl="0">
              <a:spcBef>
                <a:spcPts val="500"/>
              </a:spcBef>
              <a:buSzTx/>
              <a:buFont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9" y="1435100"/>
            <a:ext cx="3008315" cy="4691063"/>
          </a:xfrm>
          <a:prstGeom prst="rect">
            <a:avLst/>
          </a:prstGeom>
        </p:spPr>
        <p:txBody>
          <a:bodyPr/>
          <a:lstStyle/>
          <a:p>
            <a:pPr marL="0" indent="0" rtl="0">
              <a:spcBef>
                <a:spcPts val="300"/>
              </a:spcBef>
              <a:buSzTx/>
              <a:buFontTx/>
              <a:buNone/>
              <a:defRPr sz="14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rtl="1">
              <a:defRPr/>
            </a:lvl1p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rtl="1">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5004049" y="957037"/>
            <a:ext cx="4120311" cy="156966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KW" sz="2400" b="1" spc="50" dirty="0">
                <a:ln w="11430"/>
                <a:solidFill>
                  <a:schemeClr val="accent1">
                    <a:lumMod val="50000"/>
                  </a:schemeClr>
                </a:solidFill>
                <a:effectLst>
                  <a:outerShdw blurRad="76200" dist="50800" dir="5400000" algn="tl" rotWithShape="0">
                    <a:srgbClr val="000000">
                      <a:alpha val="65000"/>
                    </a:srgbClr>
                  </a:outerShdw>
                </a:effectLst>
              </a:rPr>
              <a:t>وزارة التربية</a:t>
            </a:r>
          </a:p>
          <a:p>
            <a:pPr algn="ctr"/>
            <a:r>
              <a:rPr lang="ar-KW" sz="2400" b="1" spc="50" dirty="0" smtClean="0">
                <a:ln w="11430"/>
                <a:solidFill>
                  <a:schemeClr val="accent1">
                    <a:lumMod val="50000"/>
                  </a:schemeClr>
                </a:solidFill>
                <a:effectLst>
                  <a:outerShdw blurRad="76200" dist="50800" dir="5400000" algn="tl" rotWithShape="0">
                    <a:srgbClr val="000000">
                      <a:alpha val="65000"/>
                    </a:srgbClr>
                  </a:outerShdw>
                </a:effectLst>
              </a:rPr>
              <a:t>التوجيه الفني العام للعلوم</a:t>
            </a:r>
          </a:p>
          <a:p>
            <a:pPr algn="ctr"/>
            <a:r>
              <a:rPr lang="ar-KW" sz="2400" b="1" spc="50" dirty="0" smtClean="0">
                <a:ln w="11430"/>
                <a:solidFill>
                  <a:schemeClr val="accent1">
                    <a:lumMod val="50000"/>
                  </a:schemeClr>
                </a:solidFill>
                <a:effectLst>
                  <a:outerShdw blurRad="76200" dist="50800" dir="5400000" algn="tl" rotWithShape="0">
                    <a:srgbClr val="000000">
                      <a:alpha val="65000"/>
                    </a:srgbClr>
                  </a:outerShdw>
                </a:effectLst>
              </a:rPr>
              <a:t>اللجنة الفنية المشتركة للمرحلة الابتدائية</a:t>
            </a:r>
            <a:endParaRPr lang="ar-KW" sz="2400" b="1" spc="50" dirty="0">
              <a:ln w="11430"/>
              <a:solidFill>
                <a:schemeClr val="accent1">
                  <a:lumMod val="50000"/>
                </a:schemeClr>
              </a:solidFill>
              <a:effectLst>
                <a:outerShdw blurRad="76200" dist="50800" dir="5400000" algn="tl" rotWithShape="0">
                  <a:srgbClr val="000000">
                    <a:alpha val="65000"/>
                  </a:srgbClr>
                </a:outerShdw>
              </a:effectLst>
            </a:endParaRPr>
          </a:p>
        </p:txBody>
      </p:sp>
      <p:sp>
        <p:nvSpPr>
          <p:cNvPr id="7" name="مستطيل 6"/>
          <p:cNvSpPr/>
          <p:nvPr/>
        </p:nvSpPr>
        <p:spPr>
          <a:xfrm>
            <a:off x="835791" y="2780929"/>
            <a:ext cx="7416824" cy="2062103"/>
          </a:xfrm>
          <a:prstGeom prst="rect">
            <a:avLst/>
          </a:prstGeom>
          <a:solidFill>
            <a:srgbClr val="FFFF00"/>
          </a:solidFill>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pPr algn="ctr"/>
            <a:r>
              <a:rPr lang="ar-KW" sz="3200" b="1" dirty="0" smtClean="0">
                <a:ln w="6600">
                  <a:solidFill>
                    <a:schemeClr val="accent2"/>
                  </a:solidFill>
                  <a:prstDash val="solid"/>
                </a:ln>
                <a:solidFill>
                  <a:srgbClr val="C00000"/>
                </a:solidFill>
                <a:effectLst>
                  <a:outerShdw dist="38100" dir="2700000" algn="tl" rotWithShape="0">
                    <a:schemeClr val="accent2"/>
                  </a:outerShdw>
                </a:effectLst>
              </a:rPr>
              <a:t>خطة توطين التدريب للمنهج الوطني القائم على الكفايات </a:t>
            </a:r>
          </a:p>
          <a:p>
            <a:pPr algn="ctr"/>
            <a:r>
              <a:rPr lang="ar-KW" sz="3200" b="1" dirty="0" smtClean="0">
                <a:ln w="0"/>
                <a:solidFill>
                  <a:schemeClr val="tx1"/>
                </a:solidFill>
                <a:effectLst>
                  <a:outerShdw blurRad="38100" dist="19050" dir="2700000" algn="tl" rotWithShape="0">
                    <a:schemeClr val="dk1">
                      <a:alpha val="40000"/>
                    </a:schemeClr>
                  </a:outerShdw>
                </a:effectLst>
              </a:rPr>
              <a:t>الأسبوع الرابع للصف الأول الابتدائي </a:t>
            </a:r>
          </a:p>
          <a:p>
            <a:pPr algn="ctr"/>
            <a:r>
              <a:rPr lang="ar-KW" sz="3200" b="1" dirty="0" smtClean="0">
                <a:ln w="0"/>
                <a:solidFill>
                  <a:schemeClr val="tx1"/>
                </a:solidFill>
                <a:effectLst>
                  <a:outerShdw blurRad="38100" dist="19050" dir="2700000" algn="tl" rotWithShape="0">
                    <a:schemeClr val="dk1">
                      <a:alpha val="40000"/>
                    </a:schemeClr>
                  </a:outerShdw>
                </a:effectLst>
              </a:rPr>
              <a:t>الفصل الدراسي الثاني العام الدراسي 2016-2017</a:t>
            </a:r>
            <a:endParaRPr lang="ar-SA" sz="3200" b="1" dirty="0">
              <a:ln w="0"/>
              <a:solidFill>
                <a:schemeClr val="tx1"/>
              </a:solidFill>
              <a:effectLst>
                <a:outerShdw blurRad="38100" dist="19050" dir="2700000" algn="tl" rotWithShape="0">
                  <a:schemeClr val="dk1">
                    <a:alpha val="40000"/>
                  </a:schemeClr>
                </a:outerShdw>
              </a:effectLst>
            </a:endParaRPr>
          </a:p>
        </p:txBody>
      </p:sp>
      <p:sp>
        <p:nvSpPr>
          <p:cNvPr id="6" name="مستطيل 5"/>
          <p:cNvSpPr/>
          <p:nvPr/>
        </p:nvSpPr>
        <p:spPr>
          <a:xfrm>
            <a:off x="2425340" y="5013177"/>
            <a:ext cx="4237725" cy="1200329"/>
          </a:xfrm>
          <a:prstGeom prst="rect">
            <a:avLst/>
          </a:prstGeom>
          <a:noFill/>
        </p:spPr>
        <p:txBody>
          <a:bodyPr wrap="square" lIns="91440" tIns="45720" rIns="91440" bIns="45720">
            <a:spAutoFit/>
          </a:bodyPr>
          <a:lstStyle/>
          <a:p>
            <a:pPr algn="ctr"/>
            <a:r>
              <a:rPr lang="ar-KW" sz="3600" b="1" spc="50" dirty="0" smtClean="0">
                <a:ln w="12700" cmpd="sng">
                  <a:solidFill>
                    <a:schemeClr val="accent6">
                      <a:satMod val="120000"/>
                      <a:shade val="80000"/>
                    </a:schemeClr>
                  </a:solidFill>
                  <a:prstDash val="solid"/>
                </a:ln>
                <a:solidFill>
                  <a:srgbClr val="0033CC"/>
                </a:solidFill>
                <a:effectLst>
                  <a:glow rad="53100">
                    <a:schemeClr val="accent6">
                      <a:satMod val="180000"/>
                      <a:alpha val="30000"/>
                    </a:schemeClr>
                  </a:glow>
                </a:effectLst>
              </a:rPr>
              <a:t>إعداد</a:t>
            </a:r>
          </a:p>
          <a:p>
            <a:pPr algn="ctr"/>
            <a:r>
              <a:rPr lang="ar-KW" sz="3600" b="1" spc="50" dirty="0" smtClean="0">
                <a:ln w="12700" cmpd="sng">
                  <a:solidFill>
                    <a:schemeClr val="accent6">
                      <a:satMod val="120000"/>
                      <a:shade val="80000"/>
                    </a:schemeClr>
                  </a:solidFill>
                  <a:prstDash val="solid"/>
                </a:ln>
                <a:solidFill>
                  <a:srgbClr val="0033CC"/>
                </a:solidFill>
                <a:effectLst>
                  <a:glow rad="53100">
                    <a:schemeClr val="accent6">
                      <a:satMod val="180000"/>
                      <a:alpha val="30000"/>
                    </a:schemeClr>
                  </a:glow>
                </a:effectLst>
              </a:rPr>
              <a:t>منطقة العاصمة التعليمية</a:t>
            </a:r>
            <a:endParaRPr lang="ar-SA" sz="3600" b="1" spc="50" dirty="0">
              <a:ln w="12700" cmpd="sng">
                <a:solidFill>
                  <a:schemeClr val="accent6">
                    <a:satMod val="120000"/>
                    <a:shade val="80000"/>
                  </a:schemeClr>
                </a:solidFill>
                <a:prstDash val="solid"/>
              </a:ln>
              <a:solidFill>
                <a:srgbClr val="0033CC"/>
              </a:solidFill>
              <a:effectLst>
                <a:glow rad="53100">
                  <a:schemeClr val="accent6">
                    <a:satMod val="180000"/>
                    <a:alpha val="30000"/>
                  </a:schemeClr>
                </a:glow>
              </a:effectLst>
            </a:endParaRPr>
          </a:p>
        </p:txBody>
      </p:sp>
      <p:pic>
        <p:nvPicPr>
          <p:cNvPr id="8" name="Picture 2" descr="C:\صور\خلفيات 2010\تزيين\ku.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2940" y="128363"/>
            <a:ext cx="557213" cy="82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701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par>
                          <p:cTn id="15" fill="hold">
                            <p:stCondLst>
                              <p:cond delay="15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 calcmode="lin" valueType="num">
                                      <p:cBhvr>
                                        <p:cTn id="20"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6"/>
                                        </p:tgtEl>
                                      </p:cBhvr>
                                    </p:animEffect>
                                  </p:childTnLst>
                                </p:cTn>
                              </p:par>
                            </p:childTnLst>
                          </p:cTn>
                        </p:par>
                        <p:par>
                          <p:cTn id="23" fill="hold">
                            <p:stCondLst>
                              <p:cond delay="3250"/>
                            </p:stCondLst>
                            <p:childTnLst>
                              <p:par>
                                <p:cTn id="24" presetID="16" presetClass="entr" presetSubtype="2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body" sz="quarter" idx="1"/>
          </p:nvPr>
        </p:nvSpPr>
        <p:spPr>
          <a:xfrm>
            <a:off x="323528" y="548679"/>
            <a:ext cx="4040188" cy="1122140"/>
          </a:xfrm>
          <a:prstGeom prst="rect">
            <a:avLst/>
          </a:prstGeom>
          <a:solidFill>
            <a:srgbClr val="DBEEF4"/>
          </a:solidFill>
        </p:spPr>
        <p:txBody>
          <a:bodyPr/>
          <a:lstStyle/>
          <a:p>
            <a:pPr algn="r" defTabSz="813816">
              <a:lnSpc>
                <a:spcPct val="80000"/>
              </a:lnSpc>
              <a:defRPr sz="2136"/>
            </a:pPr>
            <a:r>
              <a:rPr dirty="0" err="1"/>
              <a:t>ملاحظات</a:t>
            </a:r>
            <a:r>
              <a:rPr dirty="0"/>
              <a:t> </a:t>
            </a:r>
            <a:r>
              <a:rPr dirty="0" err="1"/>
              <a:t>عامة</a:t>
            </a:r>
            <a:r>
              <a:rPr dirty="0"/>
              <a:t> </a:t>
            </a:r>
            <a:r>
              <a:rPr dirty="0" err="1"/>
              <a:t>مهمة</a:t>
            </a:r>
            <a:r>
              <a:rPr dirty="0"/>
              <a:t> </a:t>
            </a:r>
            <a:r>
              <a:rPr dirty="0" err="1"/>
              <a:t>للمعلم</a:t>
            </a:r>
            <a:r>
              <a:rPr dirty="0"/>
              <a:t> </a:t>
            </a:r>
            <a:r>
              <a:rPr dirty="0" err="1"/>
              <a:t>عند</a:t>
            </a:r>
            <a:r>
              <a:rPr dirty="0"/>
              <a:t> </a:t>
            </a:r>
            <a:r>
              <a:rPr dirty="0" err="1"/>
              <a:t>تنفيذ</a:t>
            </a:r>
            <a:r>
              <a:rPr dirty="0"/>
              <a:t> </a:t>
            </a:r>
            <a:r>
              <a:rPr dirty="0" err="1"/>
              <a:t>النشاط</a:t>
            </a:r>
            <a:r>
              <a:rPr dirty="0"/>
              <a:t>:</a:t>
            </a:r>
            <a:endParaRPr sz="2314" dirty="0"/>
          </a:p>
        </p:txBody>
      </p:sp>
      <p:sp>
        <p:nvSpPr>
          <p:cNvPr id="143" name="Shape 143"/>
          <p:cNvSpPr/>
          <p:nvPr/>
        </p:nvSpPr>
        <p:spPr>
          <a:xfrm>
            <a:off x="323528" y="1844824"/>
            <a:ext cx="4040188" cy="4497364"/>
          </a:xfrm>
          <a:prstGeom prst="rect">
            <a:avLst/>
          </a:prstGeom>
          <a:solidFill>
            <a:srgbClr val="CCC1DA"/>
          </a:solidFill>
          <a:ln w="12700">
            <a:miter lim="400000"/>
          </a:ln>
          <a:extLst>
            <a:ext uri="{C572A759-6A51-4108-AA02-DFA0A04FC94B}">
              <ma14:wrappingTextBoxFlag xmlns:ma14="http://schemas.microsoft.com/office/mac/drawingml/2011/main" xmlns="" val="1"/>
            </a:ext>
          </a:extLst>
        </p:spPr>
        <p:txBody>
          <a:bodyPr lIns="45719" rIns="45719">
            <a:normAutofit/>
          </a:bodyPr>
          <a:lstStyle/>
          <a:p>
            <a:pPr marL="342900" indent="-342900" algn="just" defTabSz="841247" rtl="1">
              <a:spcBef>
                <a:spcPts val="500"/>
              </a:spcBef>
              <a:buSzPct val="100000"/>
              <a:buFont typeface="Arial" pitchFamily="34" charset="0"/>
              <a:buChar char="•"/>
              <a:defRPr sz="2208" b="1"/>
            </a:pPr>
            <a:r>
              <a:rPr dirty="0" err="1"/>
              <a:t>اصطحب</a:t>
            </a:r>
            <a:r>
              <a:rPr dirty="0"/>
              <a:t> </a:t>
            </a:r>
            <a:r>
              <a:rPr dirty="0" err="1"/>
              <a:t>المتعلمين</a:t>
            </a:r>
            <a:r>
              <a:rPr dirty="0"/>
              <a:t> </a:t>
            </a:r>
            <a:r>
              <a:rPr dirty="0" err="1"/>
              <a:t>إلى</a:t>
            </a:r>
            <a:r>
              <a:rPr dirty="0"/>
              <a:t> </a:t>
            </a:r>
            <a:r>
              <a:rPr dirty="0" err="1"/>
              <a:t>غرفة</a:t>
            </a:r>
            <a:r>
              <a:rPr dirty="0"/>
              <a:t> </a:t>
            </a:r>
            <a:r>
              <a:rPr dirty="0" err="1"/>
              <a:t>الحاسوب</a:t>
            </a:r>
            <a:r>
              <a:rPr dirty="0"/>
              <a:t>, </a:t>
            </a:r>
            <a:r>
              <a:rPr dirty="0" err="1"/>
              <a:t>وشغل</a:t>
            </a:r>
            <a:r>
              <a:rPr dirty="0"/>
              <a:t> </a:t>
            </a:r>
            <a:r>
              <a:rPr dirty="0" err="1"/>
              <a:t>برنامج</a:t>
            </a:r>
            <a:r>
              <a:rPr dirty="0"/>
              <a:t> </a:t>
            </a:r>
            <a:r>
              <a:rPr dirty="0" err="1"/>
              <a:t>الرسام</a:t>
            </a:r>
            <a:r>
              <a:rPr dirty="0"/>
              <a:t> </a:t>
            </a:r>
            <a:r>
              <a:rPr dirty="0" err="1"/>
              <a:t>موزعاً</a:t>
            </a:r>
            <a:r>
              <a:rPr dirty="0"/>
              <a:t> </a:t>
            </a:r>
            <a:r>
              <a:rPr dirty="0" err="1"/>
              <a:t>المفاهيم</a:t>
            </a:r>
            <a:r>
              <a:rPr dirty="0"/>
              <a:t> ( </a:t>
            </a:r>
            <a:r>
              <a:rPr dirty="0" err="1"/>
              <a:t>الضوء</a:t>
            </a:r>
            <a:r>
              <a:rPr dirty="0"/>
              <a:t> </a:t>
            </a:r>
            <a:r>
              <a:rPr dirty="0" err="1"/>
              <a:t>والحرارة</a:t>
            </a:r>
            <a:r>
              <a:rPr dirty="0"/>
              <a:t> </a:t>
            </a:r>
            <a:r>
              <a:rPr dirty="0" err="1"/>
              <a:t>والصوت</a:t>
            </a:r>
            <a:r>
              <a:rPr dirty="0"/>
              <a:t> ) </a:t>
            </a:r>
            <a:r>
              <a:rPr dirty="0" err="1"/>
              <a:t>على</a:t>
            </a:r>
            <a:r>
              <a:rPr dirty="0"/>
              <a:t> </a:t>
            </a:r>
            <a:r>
              <a:rPr dirty="0" err="1"/>
              <a:t>المجموعات</a:t>
            </a:r>
            <a:r>
              <a:rPr dirty="0"/>
              <a:t>. </a:t>
            </a:r>
            <a:r>
              <a:rPr dirty="0" err="1"/>
              <a:t>دع</a:t>
            </a:r>
            <a:r>
              <a:rPr dirty="0"/>
              <a:t> </a:t>
            </a:r>
            <a:r>
              <a:rPr dirty="0" err="1"/>
              <a:t>المتعلمين</a:t>
            </a:r>
            <a:r>
              <a:rPr dirty="0"/>
              <a:t> </a:t>
            </a:r>
            <a:r>
              <a:rPr dirty="0" err="1"/>
              <a:t>يرسمون</a:t>
            </a:r>
            <a:r>
              <a:rPr dirty="0"/>
              <a:t> </a:t>
            </a:r>
            <a:r>
              <a:rPr dirty="0" err="1"/>
              <a:t>أي</a:t>
            </a:r>
            <a:r>
              <a:rPr dirty="0"/>
              <a:t> </a:t>
            </a:r>
            <a:r>
              <a:rPr dirty="0" err="1"/>
              <a:t>جهاز</a:t>
            </a:r>
            <a:r>
              <a:rPr dirty="0"/>
              <a:t> </a:t>
            </a:r>
            <a:r>
              <a:rPr dirty="0" err="1"/>
              <a:t>ويلونونه</a:t>
            </a:r>
            <a:r>
              <a:rPr dirty="0"/>
              <a:t>, </a:t>
            </a:r>
            <a:r>
              <a:rPr dirty="0" err="1"/>
              <a:t>أو</a:t>
            </a:r>
            <a:r>
              <a:rPr dirty="0"/>
              <a:t> </a:t>
            </a:r>
            <a:r>
              <a:rPr dirty="0" err="1"/>
              <a:t>مصور</a:t>
            </a:r>
            <a:r>
              <a:rPr dirty="0"/>
              <a:t> </a:t>
            </a:r>
            <a:r>
              <a:rPr dirty="0" err="1"/>
              <a:t>للمفاهيم</a:t>
            </a:r>
            <a:r>
              <a:rPr dirty="0"/>
              <a:t> </a:t>
            </a:r>
            <a:r>
              <a:rPr dirty="0" err="1"/>
              <a:t>العلمية</a:t>
            </a:r>
            <a:r>
              <a:rPr dirty="0"/>
              <a:t> </a:t>
            </a:r>
            <a:r>
              <a:rPr dirty="0" err="1"/>
              <a:t>السابقة</a:t>
            </a:r>
            <a:r>
              <a:rPr dirty="0"/>
              <a:t>.</a:t>
            </a:r>
          </a:p>
          <a:p>
            <a:pPr marL="342900" indent="-342900" algn="just" defTabSz="841247" rtl="1">
              <a:spcBef>
                <a:spcPts val="500"/>
              </a:spcBef>
              <a:buFont typeface="Arial" pitchFamily="34" charset="0"/>
              <a:buChar char="•"/>
              <a:defRPr sz="2208" b="1"/>
            </a:pPr>
            <a:r>
              <a:rPr dirty="0" err="1"/>
              <a:t>قد</a:t>
            </a:r>
            <a:r>
              <a:rPr dirty="0"/>
              <a:t> </a:t>
            </a:r>
            <a:r>
              <a:rPr dirty="0" err="1"/>
              <a:t>ترغب</a:t>
            </a:r>
            <a:r>
              <a:rPr dirty="0"/>
              <a:t> </a:t>
            </a:r>
            <a:r>
              <a:rPr dirty="0" err="1"/>
              <a:t>في</a:t>
            </a:r>
            <a:r>
              <a:rPr dirty="0"/>
              <a:t> </a:t>
            </a:r>
            <a:r>
              <a:rPr dirty="0" err="1"/>
              <a:t>تبليغ</a:t>
            </a:r>
            <a:r>
              <a:rPr dirty="0"/>
              <a:t> </a:t>
            </a:r>
            <a:r>
              <a:rPr dirty="0" err="1"/>
              <a:t>ولي</a:t>
            </a:r>
            <a:r>
              <a:rPr dirty="0"/>
              <a:t> </a:t>
            </a:r>
            <a:r>
              <a:rPr dirty="0" err="1"/>
              <a:t>الأمر</a:t>
            </a:r>
            <a:r>
              <a:rPr dirty="0"/>
              <a:t> </a:t>
            </a:r>
            <a:r>
              <a:rPr dirty="0" err="1"/>
              <a:t>بالسماح</a:t>
            </a:r>
            <a:r>
              <a:rPr dirty="0"/>
              <a:t> </a:t>
            </a:r>
            <a:r>
              <a:rPr dirty="0" err="1"/>
              <a:t>بإحضار</a:t>
            </a:r>
            <a:r>
              <a:rPr dirty="0"/>
              <a:t> </a:t>
            </a:r>
            <a:r>
              <a:rPr dirty="0" err="1"/>
              <a:t>الآيباد</a:t>
            </a:r>
            <a:r>
              <a:rPr dirty="0"/>
              <a:t> </a:t>
            </a:r>
            <a:r>
              <a:rPr dirty="0" err="1"/>
              <a:t>مع</a:t>
            </a:r>
            <a:r>
              <a:rPr dirty="0"/>
              <a:t> </a:t>
            </a:r>
            <a:r>
              <a:rPr dirty="0" err="1"/>
              <a:t>تنزيل</a:t>
            </a:r>
            <a:r>
              <a:rPr dirty="0"/>
              <a:t> </a:t>
            </a:r>
            <a:r>
              <a:rPr dirty="0" err="1"/>
              <a:t>برنامج</a:t>
            </a:r>
            <a:r>
              <a:rPr dirty="0"/>
              <a:t> </a:t>
            </a:r>
            <a:r>
              <a:rPr dirty="0" err="1"/>
              <a:t>الرسام</a:t>
            </a:r>
            <a:r>
              <a:rPr dirty="0"/>
              <a:t> </a:t>
            </a:r>
            <a:r>
              <a:rPr dirty="0" err="1"/>
              <a:t>عليه</a:t>
            </a:r>
            <a:r>
              <a:rPr dirty="0"/>
              <a:t>.</a:t>
            </a:r>
          </a:p>
        </p:txBody>
      </p:sp>
      <p:sp>
        <p:nvSpPr>
          <p:cNvPr id="144" name="Shape 144"/>
          <p:cNvSpPr>
            <a:spLocks noGrp="1"/>
          </p:cNvSpPr>
          <p:nvPr>
            <p:ph type="body" idx="13"/>
          </p:nvPr>
        </p:nvSpPr>
        <p:spPr>
          <a:xfrm>
            <a:off x="4572000" y="548680"/>
            <a:ext cx="4041775" cy="1152127"/>
          </a:xfrm>
          <a:prstGeom prst="rect">
            <a:avLst/>
          </a:prstGeom>
          <a:solidFill>
            <a:srgbClr val="DBEEF4"/>
          </a:solidFill>
          <a:extLst>
            <a:ext uri="{C572A759-6A51-4108-AA02-DFA0A04FC94B}">
              <ma14:wrappingTextBoxFlag xmlns:ma14="http://schemas.microsoft.com/office/mac/drawingml/2011/main" xmlns="" val="1"/>
            </a:ext>
          </a:extLst>
        </p:spPr>
        <p:txBody>
          <a:bodyPr/>
          <a:lstStyle/>
          <a:p>
            <a:pPr marL="0" indent="0" algn="r" defTabSz="859536">
              <a:lnSpc>
                <a:spcPct val="90000"/>
              </a:lnSpc>
              <a:spcBef>
                <a:spcPts val="400"/>
              </a:spcBef>
              <a:buSzTx/>
              <a:buFontTx/>
              <a:buNone/>
              <a:defRPr sz="2068" b="1"/>
            </a:pPr>
            <a:r>
              <a:rPr dirty="0" err="1"/>
              <a:t>يستطيع</a:t>
            </a:r>
            <a:r>
              <a:rPr dirty="0"/>
              <a:t> </a:t>
            </a:r>
            <a:r>
              <a:rPr dirty="0" err="1"/>
              <a:t>المتعلم</a:t>
            </a:r>
            <a:r>
              <a:rPr dirty="0"/>
              <a:t> </a:t>
            </a:r>
            <a:r>
              <a:rPr dirty="0" err="1"/>
              <a:t>أن</a:t>
            </a:r>
            <a:r>
              <a:rPr dirty="0"/>
              <a:t>: </a:t>
            </a:r>
            <a:r>
              <a:rPr dirty="0" err="1" smtClean="0"/>
              <a:t>أمثلة</a:t>
            </a:r>
            <a:r>
              <a:rPr dirty="0" smtClean="0"/>
              <a:t> </a:t>
            </a:r>
            <a:r>
              <a:rPr dirty="0" err="1"/>
              <a:t>منوعة</a:t>
            </a:r>
            <a:r>
              <a:rPr dirty="0"/>
              <a:t> </a:t>
            </a:r>
            <a:r>
              <a:rPr dirty="0" err="1"/>
              <a:t>على</a:t>
            </a:r>
            <a:r>
              <a:rPr dirty="0"/>
              <a:t> </a:t>
            </a:r>
            <a:r>
              <a:rPr dirty="0" err="1"/>
              <a:t>الأنشطة</a:t>
            </a:r>
            <a:r>
              <a:rPr dirty="0"/>
              <a:t> </a:t>
            </a:r>
            <a:r>
              <a:rPr dirty="0" err="1"/>
              <a:t>الواردة</a:t>
            </a:r>
            <a:r>
              <a:rPr dirty="0"/>
              <a:t> </a:t>
            </a:r>
            <a:r>
              <a:rPr dirty="0" err="1"/>
              <a:t>في</a:t>
            </a:r>
            <a:r>
              <a:rPr dirty="0"/>
              <a:t> </a:t>
            </a:r>
            <a:r>
              <a:rPr dirty="0" err="1" smtClean="0"/>
              <a:t>المنهج</a:t>
            </a:r>
            <a:endParaRPr dirty="0"/>
          </a:p>
        </p:txBody>
      </p:sp>
      <p:sp>
        <p:nvSpPr>
          <p:cNvPr id="145" name="Shape 145"/>
          <p:cNvSpPr/>
          <p:nvPr/>
        </p:nvSpPr>
        <p:spPr>
          <a:xfrm>
            <a:off x="4572000" y="1844824"/>
            <a:ext cx="4041775" cy="4536503"/>
          </a:xfrm>
          <a:prstGeom prst="rect">
            <a:avLst/>
          </a:prstGeom>
          <a:solidFill>
            <a:srgbClr val="CCC1DA"/>
          </a:solidFill>
          <a:ln w="12700">
            <a:miter lim="400000"/>
          </a:ln>
          <a:extLst>
            <a:ext uri="{C572A759-6A51-4108-AA02-DFA0A04FC94B}">
              <ma14:wrappingTextBoxFlag xmlns:ma14="http://schemas.microsoft.com/office/mac/drawingml/2011/main" xmlns="" val="1"/>
            </a:ext>
          </a:extLst>
        </p:spPr>
        <p:txBody>
          <a:bodyPr lIns="45719" rIns="45719">
            <a:normAutofit/>
          </a:bodyPr>
          <a:lstStyle/>
          <a:p>
            <a:pPr marL="322325" indent="-322325" algn="just" defTabSz="859536" rtl="1">
              <a:spcBef>
                <a:spcPts val="500"/>
              </a:spcBef>
              <a:defRPr sz="2256" b="1">
                <a:solidFill>
                  <a:srgbClr val="0070C0"/>
                </a:solidFill>
              </a:defRPr>
            </a:pPr>
            <a:r>
              <a:rPr dirty="0" err="1"/>
              <a:t>نشاط</a:t>
            </a:r>
            <a:r>
              <a:rPr dirty="0"/>
              <a:t> (2): </a:t>
            </a:r>
            <a:r>
              <a:rPr dirty="0" err="1"/>
              <a:t>ارسم</a:t>
            </a:r>
            <a:r>
              <a:rPr dirty="0"/>
              <a:t> </a:t>
            </a:r>
            <a:r>
              <a:rPr dirty="0" err="1"/>
              <a:t>ولون</a:t>
            </a:r>
            <a:r>
              <a:rPr dirty="0"/>
              <a:t>:</a:t>
            </a:r>
          </a:p>
          <a:p>
            <a:pPr marL="322325" indent="-322325" algn="just" defTabSz="859536" rtl="1">
              <a:spcBef>
                <a:spcPts val="500"/>
              </a:spcBef>
              <a:defRPr sz="2256" b="1"/>
            </a:pPr>
            <a:r>
              <a:rPr lang="ar-KW" dirty="0" smtClean="0"/>
              <a:t>     </a:t>
            </a:r>
            <a:r>
              <a:rPr dirty="0" err="1" smtClean="0"/>
              <a:t>استخدم</a:t>
            </a:r>
            <a:r>
              <a:rPr dirty="0" smtClean="0"/>
              <a:t> </a:t>
            </a:r>
            <a:r>
              <a:rPr dirty="0" err="1"/>
              <a:t>برنامج</a:t>
            </a:r>
            <a:r>
              <a:rPr dirty="0"/>
              <a:t> </a:t>
            </a:r>
            <a:r>
              <a:rPr dirty="0" err="1"/>
              <a:t>الرسام</a:t>
            </a:r>
            <a:r>
              <a:rPr dirty="0"/>
              <a:t> </a:t>
            </a:r>
            <a:r>
              <a:rPr dirty="0" err="1"/>
              <a:t>لتلوين</a:t>
            </a:r>
            <a:r>
              <a:rPr dirty="0"/>
              <a:t> </a:t>
            </a:r>
            <a:r>
              <a:rPr dirty="0" err="1"/>
              <a:t>مفاهيم</a:t>
            </a:r>
            <a:r>
              <a:rPr dirty="0"/>
              <a:t> </a:t>
            </a:r>
            <a:r>
              <a:rPr dirty="0" err="1" smtClean="0"/>
              <a:t>علمية</a:t>
            </a:r>
            <a:r>
              <a:rPr lang="ar-KW" dirty="0"/>
              <a:t> </a:t>
            </a:r>
            <a:r>
              <a:rPr dirty="0" err="1" smtClean="0"/>
              <a:t>مصورة</a:t>
            </a:r>
            <a:r>
              <a:rPr dirty="0" smtClean="0"/>
              <a:t> </a:t>
            </a:r>
            <a:r>
              <a:rPr dirty="0" err="1"/>
              <a:t>أو</a:t>
            </a:r>
            <a:r>
              <a:rPr dirty="0"/>
              <a:t> </a:t>
            </a:r>
            <a:r>
              <a:rPr dirty="0" err="1"/>
              <a:t>قصة</a:t>
            </a:r>
            <a:r>
              <a:rPr dirty="0"/>
              <a:t> </a:t>
            </a:r>
            <a:r>
              <a:rPr dirty="0" err="1"/>
              <a:t>تعليمية</a:t>
            </a:r>
            <a:r>
              <a:rPr dirty="0"/>
              <a:t>.</a:t>
            </a:r>
          </a:p>
          <a:p>
            <a:pPr marL="342900" indent="-342900" algn="just" defTabSz="859536" rtl="1">
              <a:spcBef>
                <a:spcPts val="500"/>
              </a:spcBef>
              <a:buSzPct val="100000"/>
              <a:buFont typeface="Arial" pitchFamily="34" charset="0"/>
              <a:buChar char="•"/>
              <a:defRPr sz="2256" b="1"/>
            </a:pPr>
            <a:r>
              <a:rPr dirty="0" err="1"/>
              <a:t>نوع</a:t>
            </a:r>
            <a:r>
              <a:rPr dirty="0"/>
              <a:t> </a:t>
            </a:r>
            <a:r>
              <a:rPr dirty="0" err="1"/>
              <a:t>النشاط</a:t>
            </a:r>
            <a:r>
              <a:rPr dirty="0"/>
              <a:t>: </a:t>
            </a:r>
            <a:r>
              <a:rPr dirty="0" err="1"/>
              <a:t>فردي</a:t>
            </a:r>
            <a:endParaRPr dirty="0"/>
          </a:p>
          <a:p>
            <a:pPr marL="342900" indent="-342900" algn="just" defTabSz="859536" rtl="1">
              <a:spcBef>
                <a:spcPts val="500"/>
              </a:spcBef>
              <a:buSzPct val="100000"/>
              <a:buFont typeface="Arial" pitchFamily="34" charset="0"/>
              <a:buChar char="•"/>
              <a:defRPr sz="2256" b="1"/>
            </a:pPr>
            <a:r>
              <a:rPr dirty="0" err="1"/>
              <a:t>المهارات</a:t>
            </a:r>
            <a:r>
              <a:rPr dirty="0"/>
              <a:t> </a:t>
            </a:r>
            <a:r>
              <a:rPr dirty="0" err="1"/>
              <a:t>المكتسبة</a:t>
            </a:r>
            <a:r>
              <a:rPr dirty="0"/>
              <a:t>: </a:t>
            </a:r>
            <a:r>
              <a:rPr dirty="0" err="1"/>
              <a:t>التعبير</a:t>
            </a:r>
            <a:r>
              <a:rPr dirty="0"/>
              <a:t> </a:t>
            </a:r>
            <a:r>
              <a:rPr dirty="0" err="1"/>
              <a:t>بالرسم</a:t>
            </a:r>
            <a:r>
              <a:rPr dirty="0"/>
              <a:t> </a:t>
            </a:r>
            <a:r>
              <a:rPr dirty="0" err="1"/>
              <a:t>والتلوين</a:t>
            </a:r>
            <a:endParaRPr dirty="0"/>
          </a:p>
          <a:p>
            <a:pPr marL="342900" indent="-342900" algn="just" defTabSz="859536" rtl="1">
              <a:spcBef>
                <a:spcPts val="500"/>
              </a:spcBef>
              <a:buSzPct val="100000"/>
              <a:buFont typeface="Arial" pitchFamily="34" charset="0"/>
              <a:buChar char="•"/>
              <a:defRPr sz="2256" b="1"/>
            </a:pPr>
            <a:r>
              <a:rPr dirty="0" err="1"/>
              <a:t>المواد</a:t>
            </a:r>
            <a:r>
              <a:rPr dirty="0"/>
              <a:t> </a:t>
            </a:r>
            <a:r>
              <a:rPr dirty="0" err="1"/>
              <a:t>المستخدمة</a:t>
            </a:r>
            <a:r>
              <a:rPr dirty="0"/>
              <a:t> </a:t>
            </a:r>
            <a:r>
              <a:rPr dirty="0" err="1"/>
              <a:t>في</a:t>
            </a:r>
            <a:r>
              <a:rPr dirty="0"/>
              <a:t> </a:t>
            </a:r>
            <a:r>
              <a:rPr dirty="0" err="1"/>
              <a:t>النشاط</a:t>
            </a:r>
            <a:r>
              <a:rPr dirty="0"/>
              <a:t>: </a:t>
            </a:r>
            <a:r>
              <a:rPr dirty="0" err="1"/>
              <a:t>حاسوب</a:t>
            </a:r>
            <a:endParaRPr dirty="0"/>
          </a:p>
          <a:p>
            <a:pPr marL="342900" indent="-342900" algn="just" defTabSz="859536" rtl="1">
              <a:spcBef>
                <a:spcPts val="500"/>
              </a:spcBef>
              <a:buSzPct val="100000"/>
              <a:buFont typeface="Arial" pitchFamily="34" charset="0"/>
              <a:buChar char="•"/>
              <a:defRPr sz="2256" b="1"/>
            </a:pPr>
            <a:r>
              <a:rPr dirty="0" err="1"/>
              <a:t>زمن</a:t>
            </a:r>
            <a:r>
              <a:rPr dirty="0"/>
              <a:t> </a:t>
            </a:r>
            <a:r>
              <a:rPr dirty="0" err="1"/>
              <a:t>النشاط</a:t>
            </a:r>
            <a:r>
              <a:rPr dirty="0"/>
              <a:t> </a:t>
            </a:r>
            <a:r>
              <a:rPr dirty="0" err="1"/>
              <a:t>المقترح</a:t>
            </a:r>
            <a:r>
              <a:rPr dirty="0"/>
              <a:t>: 10 </a:t>
            </a:r>
            <a:r>
              <a:rPr dirty="0" err="1"/>
              <a:t>دقائق</a:t>
            </a:r>
            <a:endParaRPr dirty="0"/>
          </a:p>
        </p:txBody>
      </p:sp>
      <p:pic>
        <p:nvPicPr>
          <p:cNvPr id="146" name="image7.png"/>
          <p:cNvPicPr>
            <a:picLocks noChangeAspect="1"/>
          </p:cNvPicPr>
          <p:nvPr/>
        </p:nvPicPr>
        <p:blipFill>
          <a:blip r:embed="rId2">
            <a:extLst/>
          </a:blip>
          <a:stretch>
            <a:fillRect/>
          </a:stretch>
        </p:blipFill>
        <p:spPr>
          <a:xfrm>
            <a:off x="4114801" y="4800599"/>
            <a:ext cx="1115302" cy="1732629"/>
          </a:xfrm>
          <a:prstGeom prst="rect">
            <a:avLst/>
          </a:prstGeom>
          <a:ln w="12700">
            <a:miter lim="400000"/>
          </a:ln>
        </p:spPr>
      </p:pic>
      <p:pic>
        <p:nvPicPr>
          <p:cNvPr id="147" name="image8.png"/>
          <p:cNvPicPr>
            <a:picLocks noChangeAspect="1"/>
          </p:cNvPicPr>
          <p:nvPr/>
        </p:nvPicPr>
        <p:blipFill>
          <a:blip r:embed="rId3">
            <a:extLst/>
          </a:blip>
          <a:stretch>
            <a:fillRect/>
          </a:stretch>
        </p:blipFill>
        <p:spPr>
          <a:xfrm>
            <a:off x="340229" y="5105400"/>
            <a:ext cx="2378709" cy="1524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4EC37344-3C61-40F7-A510-1DD5616F092F-L0-001.jpeg"/>
          <p:cNvPicPr>
            <a:picLocks noChangeAspect="1"/>
          </p:cNvPicPr>
          <p:nvPr/>
        </p:nvPicPr>
        <p:blipFill>
          <a:blip r:embed="rId2">
            <a:extLst/>
          </a:blip>
          <a:stretch>
            <a:fillRect/>
          </a:stretch>
        </p:blipFill>
        <p:spPr>
          <a:xfrm>
            <a:off x="1918627" y="0"/>
            <a:ext cx="5306746"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body" sz="quarter" idx="1"/>
          </p:nvPr>
        </p:nvSpPr>
        <p:spPr>
          <a:xfrm>
            <a:off x="457200" y="908720"/>
            <a:ext cx="4040188" cy="1266155"/>
          </a:xfrm>
          <a:prstGeom prst="rect">
            <a:avLst/>
          </a:prstGeom>
          <a:solidFill>
            <a:srgbClr val="FCD5B5"/>
          </a:solidFill>
          <a:ln w="9525">
            <a:solidFill>
              <a:srgbClr val="984807"/>
            </a:solidFill>
            <a:round/>
          </a:ln>
        </p:spPr>
        <p:txBody>
          <a:bodyPr/>
          <a:lstStyle/>
          <a:p>
            <a:pPr algn="just"/>
            <a:r>
              <a:t>ملاحظات عامة مهمة للمعلم عند تنفيذ النشاط:</a:t>
            </a:r>
          </a:p>
        </p:txBody>
      </p:sp>
      <p:sp>
        <p:nvSpPr>
          <p:cNvPr id="152" name="Shape 152"/>
          <p:cNvSpPr/>
          <p:nvPr/>
        </p:nvSpPr>
        <p:spPr>
          <a:xfrm>
            <a:off x="457200" y="2174875"/>
            <a:ext cx="4040188" cy="3951288"/>
          </a:xfrm>
          <a:prstGeom prst="rect">
            <a:avLst/>
          </a:prstGeom>
          <a:solidFill>
            <a:srgbClr val="B9CDE5"/>
          </a:solidFill>
          <a:ln>
            <a:solidFill>
              <a:srgbClr val="17375E"/>
            </a:solidFill>
          </a:ln>
          <a:extLst>
            <a:ext uri="{C572A759-6A51-4108-AA02-DFA0A04FC94B}">
              <ma14:wrappingTextBoxFlag xmlns:ma14="http://schemas.microsoft.com/office/mac/drawingml/2011/main" xmlns="" val="1"/>
            </a:ext>
          </a:extLst>
        </p:spPr>
        <p:txBody>
          <a:bodyPr lIns="45719" rIns="45719">
            <a:normAutofit/>
          </a:bodyPr>
          <a:lstStyle/>
          <a:p>
            <a:pPr marL="342900" indent="-342900" algn="just" defTabSz="868680" rtl="1">
              <a:spcBef>
                <a:spcPts val="500"/>
              </a:spcBef>
              <a:buSzPct val="100000"/>
              <a:buFont typeface="Arial" pitchFamily="34" charset="0"/>
              <a:buChar char="•"/>
              <a:defRPr sz="2280" b="1"/>
            </a:pPr>
            <a:r>
              <a:rPr dirty="0" err="1"/>
              <a:t>دع</a:t>
            </a:r>
            <a:r>
              <a:rPr dirty="0"/>
              <a:t> </a:t>
            </a:r>
            <a:r>
              <a:rPr dirty="0" err="1"/>
              <a:t>المتعلمين</a:t>
            </a:r>
            <a:r>
              <a:rPr dirty="0"/>
              <a:t> </a:t>
            </a:r>
            <a:r>
              <a:rPr dirty="0" err="1"/>
              <a:t>يلاحظون</a:t>
            </a:r>
            <a:r>
              <a:rPr dirty="0"/>
              <a:t> </a:t>
            </a:r>
            <a:r>
              <a:rPr dirty="0" err="1"/>
              <a:t>الصور</a:t>
            </a:r>
            <a:r>
              <a:rPr dirty="0"/>
              <a:t> </a:t>
            </a:r>
            <a:r>
              <a:rPr dirty="0" err="1"/>
              <a:t>في</a:t>
            </a:r>
            <a:r>
              <a:rPr dirty="0"/>
              <a:t> </a:t>
            </a:r>
            <a:r>
              <a:rPr dirty="0" err="1"/>
              <a:t>كل</a:t>
            </a:r>
            <a:r>
              <a:rPr dirty="0"/>
              <a:t> </a:t>
            </a:r>
            <a:r>
              <a:rPr dirty="0" err="1"/>
              <a:t>مجموعة</a:t>
            </a:r>
            <a:r>
              <a:rPr dirty="0"/>
              <a:t> </a:t>
            </a:r>
            <a:r>
              <a:rPr dirty="0" err="1"/>
              <a:t>ويبدأون</a:t>
            </a:r>
            <a:r>
              <a:rPr dirty="0"/>
              <a:t> </a:t>
            </a:r>
            <a:r>
              <a:rPr dirty="0" err="1"/>
              <a:t>بكتابة</a:t>
            </a:r>
            <a:r>
              <a:rPr dirty="0"/>
              <a:t> </a:t>
            </a:r>
            <a:r>
              <a:rPr dirty="0" err="1"/>
              <a:t>المصطلح</a:t>
            </a:r>
            <a:r>
              <a:rPr dirty="0"/>
              <a:t> </a:t>
            </a:r>
            <a:r>
              <a:rPr dirty="0" err="1"/>
              <a:t>الدال</a:t>
            </a:r>
            <a:r>
              <a:rPr dirty="0"/>
              <a:t> </a:t>
            </a:r>
            <a:r>
              <a:rPr dirty="0" err="1"/>
              <a:t>على</a:t>
            </a:r>
            <a:r>
              <a:rPr dirty="0"/>
              <a:t> </a:t>
            </a:r>
            <a:r>
              <a:rPr dirty="0" err="1"/>
              <a:t>كل</a:t>
            </a:r>
            <a:r>
              <a:rPr dirty="0"/>
              <a:t> </a:t>
            </a:r>
            <a:r>
              <a:rPr dirty="0" err="1"/>
              <a:t>صورة</a:t>
            </a:r>
            <a:r>
              <a:rPr dirty="0"/>
              <a:t>.</a:t>
            </a:r>
          </a:p>
          <a:p>
            <a:pPr marL="342900" indent="-342900" algn="just" defTabSz="868680" rtl="1">
              <a:spcBef>
                <a:spcPts val="500"/>
              </a:spcBef>
              <a:buSzPct val="100000"/>
              <a:buFont typeface="Arial" pitchFamily="34" charset="0"/>
              <a:buChar char="•"/>
              <a:defRPr sz="2280" b="1"/>
            </a:pPr>
            <a:r>
              <a:rPr dirty="0" err="1"/>
              <a:t>قد</a:t>
            </a:r>
            <a:r>
              <a:rPr dirty="0"/>
              <a:t> </a:t>
            </a:r>
            <a:r>
              <a:rPr dirty="0" err="1"/>
              <a:t>يكتب</a:t>
            </a:r>
            <a:r>
              <a:rPr dirty="0"/>
              <a:t> </a:t>
            </a:r>
            <a:r>
              <a:rPr dirty="0" err="1"/>
              <a:t>المتعلم</a:t>
            </a:r>
            <a:r>
              <a:rPr dirty="0"/>
              <a:t> </a:t>
            </a:r>
            <a:r>
              <a:rPr dirty="0" err="1"/>
              <a:t>كلمة</a:t>
            </a:r>
            <a:r>
              <a:rPr dirty="0"/>
              <a:t> </a:t>
            </a:r>
            <a:r>
              <a:rPr dirty="0" err="1"/>
              <a:t>تدل</a:t>
            </a:r>
            <a:r>
              <a:rPr dirty="0"/>
              <a:t> </a:t>
            </a:r>
            <a:r>
              <a:rPr dirty="0" err="1"/>
              <a:t>على</a:t>
            </a:r>
            <a:r>
              <a:rPr dirty="0"/>
              <a:t> </a:t>
            </a:r>
            <a:r>
              <a:rPr dirty="0" err="1"/>
              <a:t>الصورة</a:t>
            </a:r>
            <a:r>
              <a:rPr dirty="0"/>
              <a:t> </a:t>
            </a:r>
            <a:r>
              <a:rPr dirty="0" err="1"/>
              <a:t>الصحيحة</a:t>
            </a:r>
            <a:r>
              <a:rPr dirty="0"/>
              <a:t>. </a:t>
            </a:r>
            <a:r>
              <a:rPr dirty="0" err="1"/>
              <a:t>تقبل</a:t>
            </a:r>
            <a:r>
              <a:rPr dirty="0"/>
              <a:t> </a:t>
            </a:r>
            <a:r>
              <a:rPr dirty="0" err="1"/>
              <a:t>التعبيرات</a:t>
            </a:r>
            <a:r>
              <a:rPr dirty="0"/>
              <a:t> </a:t>
            </a:r>
            <a:r>
              <a:rPr dirty="0" err="1"/>
              <a:t>الصحيحة</a:t>
            </a:r>
            <a:r>
              <a:rPr dirty="0"/>
              <a:t> </a:t>
            </a:r>
            <a:r>
              <a:rPr dirty="0" err="1"/>
              <a:t>من</a:t>
            </a:r>
            <a:r>
              <a:rPr dirty="0"/>
              <a:t> </a:t>
            </a:r>
            <a:r>
              <a:rPr dirty="0" err="1"/>
              <a:t>المتعلمين</a:t>
            </a:r>
            <a:r>
              <a:rPr dirty="0"/>
              <a:t>. </a:t>
            </a:r>
          </a:p>
        </p:txBody>
      </p:sp>
      <p:sp>
        <p:nvSpPr>
          <p:cNvPr id="153" name="Shape 153"/>
          <p:cNvSpPr>
            <a:spLocks noGrp="1"/>
          </p:cNvSpPr>
          <p:nvPr>
            <p:ph type="body" idx="13"/>
          </p:nvPr>
        </p:nvSpPr>
        <p:spPr>
          <a:xfrm>
            <a:off x="4645025" y="908720"/>
            <a:ext cx="4041775" cy="1266155"/>
          </a:xfrm>
          <a:prstGeom prst="rect">
            <a:avLst/>
          </a:prstGeom>
          <a:solidFill>
            <a:srgbClr val="FCD5B5"/>
          </a:solidFill>
          <a:ln w="9525">
            <a:solidFill>
              <a:srgbClr val="984807"/>
            </a:solidFill>
            <a:round/>
          </a:ln>
          <a:extLst>
            <a:ext uri="{C572A759-6A51-4108-AA02-DFA0A04FC94B}">
              <ma14:wrappingTextBoxFlag xmlns:ma14="http://schemas.microsoft.com/office/mac/drawingml/2011/main" xmlns="" val="1"/>
            </a:ext>
          </a:extLst>
        </p:spPr>
        <p:txBody>
          <a:bodyPr/>
          <a:lstStyle/>
          <a:p>
            <a:pPr marL="0" indent="0" algn="just" defTabSz="877823">
              <a:spcBef>
                <a:spcPts val="500"/>
              </a:spcBef>
              <a:buSzTx/>
              <a:buFontTx/>
              <a:buNone/>
              <a:defRPr sz="2304" b="1"/>
            </a:pPr>
            <a:r>
              <a:rPr dirty="0" err="1"/>
              <a:t>يستطيع</a:t>
            </a:r>
            <a:r>
              <a:rPr dirty="0"/>
              <a:t> </a:t>
            </a:r>
            <a:r>
              <a:rPr dirty="0" err="1"/>
              <a:t>المتعلم</a:t>
            </a:r>
            <a:r>
              <a:rPr dirty="0"/>
              <a:t> </a:t>
            </a:r>
            <a:r>
              <a:rPr dirty="0" err="1"/>
              <a:t>أن</a:t>
            </a:r>
            <a:r>
              <a:rPr dirty="0"/>
              <a:t>: </a:t>
            </a:r>
            <a:r>
              <a:rPr dirty="0" err="1" smtClean="0"/>
              <a:t>أمثلة</a:t>
            </a:r>
            <a:r>
              <a:rPr dirty="0" smtClean="0"/>
              <a:t> </a:t>
            </a:r>
            <a:r>
              <a:rPr dirty="0" err="1"/>
              <a:t>منوعة</a:t>
            </a:r>
            <a:r>
              <a:rPr dirty="0"/>
              <a:t> </a:t>
            </a:r>
            <a:r>
              <a:rPr dirty="0" err="1"/>
              <a:t>على</a:t>
            </a:r>
            <a:r>
              <a:rPr dirty="0"/>
              <a:t> </a:t>
            </a:r>
            <a:r>
              <a:rPr dirty="0" err="1"/>
              <a:t>الأنشطة</a:t>
            </a:r>
            <a:r>
              <a:rPr dirty="0"/>
              <a:t> </a:t>
            </a:r>
            <a:r>
              <a:rPr dirty="0" err="1"/>
              <a:t>الواردة</a:t>
            </a:r>
            <a:r>
              <a:rPr dirty="0"/>
              <a:t> </a:t>
            </a:r>
            <a:r>
              <a:rPr dirty="0" err="1"/>
              <a:t>في</a:t>
            </a:r>
            <a:r>
              <a:rPr dirty="0"/>
              <a:t> </a:t>
            </a:r>
            <a:r>
              <a:rPr dirty="0" err="1" smtClean="0"/>
              <a:t>المنهج</a:t>
            </a:r>
            <a:endParaRPr dirty="0"/>
          </a:p>
        </p:txBody>
      </p:sp>
      <p:sp>
        <p:nvSpPr>
          <p:cNvPr id="154" name="Shape 154"/>
          <p:cNvSpPr/>
          <p:nvPr/>
        </p:nvSpPr>
        <p:spPr>
          <a:xfrm>
            <a:off x="4645025" y="2174875"/>
            <a:ext cx="4041775" cy="3951288"/>
          </a:xfrm>
          <a:prstGeom prst="rect">
            <a:avLst/>
          </a:prstGeom>
          <a:solidFill>
            <a:srgbClr val="B9CDE5"/>
          </a:solidFill>
          <a:ln>
            <a:solidFill>
              <a:srgbClr val="17375E"/>
            </a:solidFill>
          </a:ln>
          <a:extLst>
            <a:ext uri="{C572A759-6A51-4108-AA02-DFA0A04FC94B}">
              <ma14:wrappingTextBoxFlag xmlns:ma14="http://schemas.microsoft.com/office/mac/drawingml/2011/main" xmlns="" val="1"/>
            </a:ext>
          </a:extLst>
        </p:spPr>
        <p:txBody>
          <a:bodyPr lIns="45719" rIns="45719">
            <a:normAutofit/>
          </a:bodyPr>
          <a:lstStyle/>
          <a:p>
            <a:pPr marL="277749" indent="-277749" algn="just" defTabSz="740663" rtl="1">
              <a:spcBef>
                <a:spcPts val="400"/>
              </a:spcBef>
              <a:defRPr sz="1944" b="1">
                <a:solidFill>
                  <a:srgbClr val="0070C0"/>
                </a:solidFill>
              </a:defRPr>
            </a:pPr>
            <a:r>
              <a:rPr dirty="0" err="1"/>
              <a:t>نشاط</a:t>
            </a:r>
            <a:r>
              <a:rPr dirty="0"/>
              <a:t> (3): </a:t>
            </a:r>
            <a:r>
              <a:rPr dirty="0" err="1"/>
              <a:t>اكتب</a:t>
            </a:r>
            <a:r>
              <a:rPr dirty="0"/>
              <a:t> </a:t>
            </a:r>
            <a:r>
              <a:rPr dirty="0" err="1"/>
              <a:t>واقرأ</a:t>
            </a:r>
            <a:r>
              <a:rPr dirty="0"/>
              <a:t>.</a:t>
            </a:r>
          </a:p>
          <a:p>
            <a:pPr marL="277749" indent="-277749" algn="just" defTabSz="740663" rtl="1">
              <a:spcBef>
                <a:spcPts val="400"/>
              </a:spcBef>
              <a:defRPr sz="1944" b="1"/>
            </a:pPr>
            <a:r>
              <a:rPr dirty="0" err="1"/>
              <a:t>دع</a:t>
            </a:r>
            <a:r>
              <a:rPr dirty="0"/>
              <a:t> </a:t>
            </a:r>
            <a:r>
              <a:rPr dirty="0" err="1"/>
              <a:t>المتعلمين</a:t>
            </a:r>
            <a:r>
              <a:rPr dirty="0"/>
              <a:t> </a:t>
            </a:r>
            <a:r>
              <a:rPr dirty="0" err="1"/>
              <a:t>يكتبون</a:t>
            </a:r>
            <a:r>
              <a:rPr dirty="0"/>
              <a:t> </a:t>
            </a:r>
            <a:r>
              <a:rPr dirty="0" err="1"/>
              <a:t>الكلمات</a:t>
            </a:r>
            <a:r>
              <a:rPr dirty="0"/>
              <a:t> </a:t>
            </a:r>
            <a:r>
              <a:rPr dirty="0" err="1"/>
              <a:t>التالية</a:t>
            </a:r>
            <a:r>
              <a:rPr dirty="0"/>
              <a:t>:</a:t>
            </a:r>
          </a:p>
          <a:p>
            <a:pPr marL="277749" indent="-277749" algn="just" defTabSz="740663" rtl="1">
              <a:spcBef>
                <a:spcPts val="400"/>
              </a:spcBef>
              <a:defRPr sz="1944" b="1"/>
            </a:pPr>
            <a:r>
              <a:rPr dirty="0" err="1"/>
              <a:t>حرارة</a:t>
            </a:r>
            <a:r>
              <a:rPr dirty="0"/>
              <a:t> – </a:t>
            </a:r>
            <a:r>
              <a:rPr dirty="0" err="1"/>
              <a:t>ضوء</a:t>
            </a:r>
            <a:r>
              <a:rPr dirty="0"/>
              <a:t> – </a:t>
            </a:r>
            <a:r>
              <a:rPr dirty="0" err="1"/>
              <a:t>صوت</a:t>
            </a:r>
            <a:r>
              <a:rPr dirty="0"/>
              <a:t>.</a:t>
            </a:r>
          </a:p>
          <a:p>
            <a:pPr marL="342900" indent="-342900" algn="just" defTabSz="740663" rtl="1">
              <a:spcBef>
                <a:spcPts val="400"/>
              </a:spcBef>
              <a:buSzPct val="100000"/>
              <a:buFont typeface="Arial" pitchFamily="34" charset="0"/>
              <a:buChar char="•"/>
              <a:defRPr sz="1944" b="1"/>
            </a:pPr>
            <a:r>
              <a:rPr dirty="0" err="1"/>
              <a:t>نوع</a:t>
            </a:r>
            <a:r>
              <a:rPr dirty="0"/>
              <a:t> </a:t>
            </a:r>
            <a:r>
              <a:rPr dirty="0" err="1"/>
              <a:t>النشاط</a:t>
            </a:r>
            <a:r>
              <a:rPr dirty="0"/>
              <a:t>: </a:t>
            </a:r>
            <a:r>
              <a:rPr dirty="0" err="1"/>
              <a:t>فردي</a:t>
            </a:r>
            <a:endParaRPr dirty="0"/>
          </a:p>
          <a:p>
            <a:pPr marL="342900" indent="-342900" algn="just" defTabSz="740663" rtl="1">
              <a:spcBef>
                <a:spcPts val="400"/>
              </a:spcBef>
              <a:buSzPct val="100000"/>
              <a:buFont typeface="Arial" pitchFamily="34" charset="0"/>
              <a:buChar char="•"/>
              <a:defRPr sz="1944" b="1"/>
            </a:pPr>
            <a:r>
              <a:rPr dirty="0" err="1"/>
              <a:t>المهارات</a:t>
            </a:r>
            <a:r>
              <a:rPr dirty="0"/>
              <a:t> </a:t>
            </a:r>
            <a:r>
              <a:rPr dirty="0" err="1"/>
              <a:t>المكتسبة</a:t>
            </a:r>
            <a:r>
              <a:rPr dirty="0"/>
              <a:t>: </a:t>
            </a:r>
            <a:r>
              <a:rPr dirty="0" err="1"/>
              <a:t>التعبير</a:t>
            </a:r>
            <a:r>
              <a:rPr dirty="0"/>
              <a:t> </a:t>
            </a:r>
            <a:r>
              <a:rPr dirty="0" err="1"/>
              <a:t>الكتابي</a:t>
            </a:r>
            <a:r>
              <a:rPr dirty="0"/>
              <a:t>, </a:t>
            </a:r>
            <a:r>
              <a:rPr dirty="0" err="1"/>
              <a:t>الملاحظة</a:t>
            </a:r>
            <a:r>
              <a:rPr dirty="0"/>
              <a:t>, </a:t>
            </a:r>
            <a:r>
              <a:rPr dirty="0" err="1"/>
              <a:t>التعرف</a:t>
            </a:r>
            <a:r>
              <a:rPr dirty="0"/>
              <a:t>, </a:t>
            </a:r>
            <a:r>
              <a:rPr dirty="0" err="1"/>
              <a:t>التمييز</a:t>
            </a:r>
            <a:endParaRPr dirty="0"/>
          </a:p>
          <a:p>
            <a:pPr marL="342900" indent="-342900" algn="just" defTabSz="740663" rtl="1">
              <a:spcBef>
                <a:spcPts val="400"/>
              </a:spcBef>
              <a:buSzPct val="100000"/>
              <a:buFont typeface="Arial" pitchFamily="34" charset="0"/>
              <a:buChar char="•"/>
              <a:defRPr sz="1944" b="1"/>
            </a:pPr>
            <a:r>
              <a:rPr dirty="0" err="1"/>
              <a:t>المواد</a:t>
            </a:r>
            <a:r>
              <a:rPr dirty="0"/>
              <a:t> </a:t>
            </a:r>
            <a:r>
              <a:rPr dirty="0" err="1"/>
              <a:t>المستخدمة</a:t>
            </a:r>
            <a:r>
              <a:rPr dirty="0"/>
              <a:t> </a:t>
            </a:r>
            <a:r>
              <a:rPr dirty="0" err="1"/>
              <a:t>في</a:t>
            </a:r>
            <a:r>
              <a:rPr dirty="0"/>
              <a:t> </a:t>
            </a:r>
            <a:r>
              <a:rPr dirty="0" err="1"/>
              <a:t>النشاط</a:t>
            </a:r>
            <a:r>
              <a:rPr dirty="0"/>
              <a:t>: </a:t>
            </a:r>
            <a:r>
              <a:rPr dirty="0" err="1"/>
              <a:t>كتاب</a:t>
            </a:r>
            <a:r>
              <a:rPr dirty="0"/>
              <a:t> </a:t>
            </a:r>
            <a:r>
              <a:rPr dirty="0" err="1"/>
              <a:t>المتعلم</a:t>
            </a:r>
            <a:endParaRPr dirty="0"/>
          </a:p>
          <a:p>
            <a:pPr marL="342900" indent="-342900" algn="just" defTabSz="740663" rtl="1">
              <a:spcBef>
                <a:spcPts val="400"/>
              </a:spcBef>
              <a:buSzPct val="100000"/>
              <a:buFont typeface="Arial" pitchFamily="34" charset="0"/>
              <a:buChar char="•"/>
              <a:defRPr sz="1944" b="1"/>
            </a:pPr>
            <a:r>
              <a:rPr dirty="0" err="1"/>
              <a:t>زمن</a:t>
            </a:r>
            <a:r>
              <a:rPr dirty="0"/>
              <a:t> </a:t>
            </a:r>
            <a:r>
              <a:rPr dirty="0" err="1"/>
              <a:t>النشاط</a:t>
            </a:r>
            <a:r>
              <a:rPr dirty="0"/>
              <a:t>: 10 </a:t>
            </a:r>
            <a:r>
              <a:rPr dirty="0" err="1"/>
              <a:t>دقائق</a:t>
            </a:r>
            <a:endParaRPr dirty="0"/>
          </a:p>
        </p:txBody>
      </p:sp>
      <p:pic>
        <p:nvPicPr>
          <p:cNvPr id="155" name="image9.png"/>
          <p:cNvPicPr>
            <a:picLocks noChangeAspect="1"/>
          </p:cNvPicPr>
          <p:nvPr/>
        </p:nvPicPr>
        <p:blipFill>
          <a:blip r:embed="rId2">
            <a:extLst/>
          </a:blip>
          <a:stretch>
            <a:fillRect/>
          </a:stretch>
        </p:blipFill>
        <p:spPr>
          <a:xfrm>
            <a:off x="206322" y="4774848"/>
            <a:ext cx="1203326" cy="1906392"/>
          </a:xfrm>
          <a:prstGeom prst="rect">
            <a:avLst/>
          </a:prstGeom>
          <a:ln w="12700">
            <a:miter lim="400000"/>
          </a:ln>
        </p:spPr>
      </p:pic>
      <p:pic>
        <p:nvPicPr>
          <p:cNvPr id="156" name="image10.png"/>
          <p:cNvPicPr>
            <a:picLocks noChangeAspect="1"/>
          </p:cNvPicPr>
          <p:nvPr/>
        </p:nvPicPr>
        <p:blipFill>
          <a:blip r:embed="rId3">
            <a:extLst/>
          </a:blip>
          <a:stretch>
            <a:fillRect/>
          </a:stretch>
        </p:blipFill>
        <p:spPr>
          <a:xfrm>
            <a:off x="1552235" y="4890730"/>
            <a:ext cx="1368532" cy="1674628"/>
          </a:xfrm>
          <a:prstGeom prst="rect">
            <a:avLst/>
          </a:prstGeom>
          <a:ln w="12700">
            <a:miter lim="400000"/>
          </a:ln>
        </p:spPr>
      </p:pic>
      <p:pic>
        <p:nvPicPr>
          <p:cNvPr id="157" name="image11.png"/>
          <p:cNvPicPr>
            <a:picLocks noChangeAspect="1"/>
          </p:cNvPicPr>
          <p:nvPr/>
        </p:nvPicPr>
        <p:blipFill>
          <a:blip r:embed="rId4">
            <a:extLst/>
          </a:blip>
          <a:stretch>
            <a:fillRect/>
          </a:stretch>
        </p:blipFill>
        <p:spPr>
          <a:xfrm>
            <a:off x="3058878" y="5256734"/>
            <a:ext cx="1419226" cy="15932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55245498-0C35-42B6-8957-29844CC7B8FC-L0-001.png"/>
          <p:cNvPicPr>
            <a:picLocks noChangeAspect="1"/>
          </p:cNvPicPr>
          <p:nvPr/>
        </p:nvPicPr>
        <p:blipFill>
          <a:blip r:embed="rId2">
            <a:extLst/>
          </a:blip>
          <a:stretch>
            <a:fillRect/>
          </a:stretch>
        </p:blipFill>
        <p:spPr>
          <a:xfrm>
            <a:off x="2000250" y="0"/>
            <a:ext cx="51435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ctrTitle"/>
          </p:nvPr>
        </p:nvSpPr>
        <p:spPr>
          <a:xfrm>
            <a:off x="685800" y="902960"/>
            <a:ext cx="7772400" cy="1470026"/>
          </a:xfrm>
          <a:prstGeom prst="rect">
            <a:avLst/>
          </a:prstGeom>
          <a:solidFill>
            <a:srgbClr val="FEFB4B"/>
          </a:solidFill>
          <a:ln w="9525">
            <a:round/>
          </a:ln>
        </p:spPr>
        <p:txBody>
          <a:bodyPr/>
          <a:lstStyle>
            <a:lvl1pPr>
              <a:defRPr b="1">
                <a:solidFill>
                  <a:srgbClr val="2A1680"/>
                </a:solidFill>
              </a:defRPr>
            </a:lvl1pPr>
          </a:lstStyle>
          <a:p>
            <a:r>
              <a:t>أسلوب التعلم النشط</a:t>
            </a:r>
          </a:p>
        </p:txBody>
      </p:sp>
      <p:pic>
        <p:nvPicPr>
          <p:cNvPr id="162" name="27FA1479-6CB0-43D2-8D8C-2558770E5E4F-L0-001.jpeg"/>
          <p:cNvPicPr>
            <a:picLocks noChangeAspect="1"/>
          </p:cNvPicPr>
          <p:nvPr/>
        </p:nvPicPr>
        <p:blipFill>
          <a:blip r:embed="rId2">
            <a:extLst/>
          </a:blip>
          <a:stretch>
            <a:fillRect/>
          </a:stretch>
        </p:blipFill>
        <p:spPr>
          <a:xfrm>
            <a:off x="877743" y="3241308"/>
            <a:ext cx="7634007" cy="2615507"/>
          </a:xfrm>
          <a:prstGeom prst="rect">
            <a:avLst/>
          </a:prstGeom>
          <a:ln w="12700">
            <a:miter lim="400000"/>
          </a:ln>
        </p:spPr>
      </p:pic>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ctrTitle"/>
          </p:nvPr>
        </p:nvSpPr>
        <p:spPr>
          <a:xfrm>
            <a:off x="578396" y="718840"/>
            <a:ext cx="7772401" cy="1470026"/>
          </a:xfrm>
          <a:prstGeom prst="rect">
            <a:avLst/>
          </a:prstGeom>
          <a:gradFill>
            <a:gsLst>
              <a:gs pos="0">
                <a:schemeClr val="accent1">
                  <a:hueOff val="357503"/>
                  <a:satOff val="54545"/>
                  <a:lumOff val="29273"/>
                </a:schemeClr>
              </a:gs>
              <a:gs pos="35000">
                <a:srgbClr val="BDD4FF"/>
              </a:gs>
              <a:gs pos="100000">
                <a:schemeClr val="accent1">
                  <a:hueOff val="418253"/>
                  <a:satOff val="54545"/>
                  <a:lumOff val="42493"/>
                </a:schemeClr>
              </a:gs>
            </a:gsLst>
            <a:lin ang="16200000"/>
          </a:gradFill>
          <a:ln w="9525">
            <a:round/>
          </a:ln>
        </p:spPr>
        <p:txBody>
          <a:bodyPr/>
          <a:lstStyle>
            <a:lvl1pPr>
              <a:defRPr b="1">
                <a:solidFill>
                  <a:srgbClr val="D71A16"/>
                </a:solidFill>
              </a:defRPr>
            </a:lvl1pPr>
          </a:lstStyle>
          <a:p>
            <a:r>
              <a:t>الظهر بالظهر</a:t>
            </a:r>
          </a:p>
        </p:txBody>
      </p:sp>
      <p:sp>
        <p:nvSpPr>
          <p:cNvPr id="165" name="Shape 165"/>
          <p:cNvSpPr>
            <a:spLocks noGrp="1"/>
          </p:cNvSpPr>
          <p:nvPr>
            <p:ph type="subTitle" idx="1"/>
          </p:nvPr>
        </p:nvSpPr>
        <p:spPr>
          <a:xfrm>
            <a:off x="543060" y="2552700"/>
            <a:ext cx="7843073" cy="3923679"/>
          </a:xfrm>
          <a:prstGeom prst="rect">
            <a:avLst/>
          </a:prstGeom>
          <a:gradFill>
            <a:gsLst>
              <a:gs pos="0">
                <a:schemeClr val="accent3">
                  <a:hueOff val="263624"/>
                  <a:satOff val="55948"/>
                  <a:lumOff val="27907"/>
                </a:schemeClr>
              </a:gs>
              <a:gs pos="35000">
                <a:srgbClr val="E4FDBF"/>
              </a:gs>
              <a:gs pos="100000">
                <a:schemeClr val="accent3">
                  <a:hueOff val="321486"/>
                  <a:satOff val="58119"/>
                  <a:lumOff val="40966"/>
                </a:schemeClr>
              </a:gs>
            </a:gsLst>
            <a:lin ang="16200000"/>
          </a:gradFill>
        </p:spPr>
        <p:txBody>
          <a:bodyPr/>
          <a:lstStyle>
            <a:lvl1pPr algn="just" defTabSz="676655">
              <a:spcBef>
                <a:spcPts val="500"/>
              </a:spcBef>
              <a:defRPr sz="3108" b="1">
                <a:solidFill>
                  <a:srgbClr val="000000"/>
                </a:solidFill>
              </a:defRPr>
            </a:lvl1pPr>
          </a:lstStyle>
          <a:p>
            <a:r>
              <a:t>هو نشاط يشجع الطلاب على العمل مع بعضهم البعض ويطور لديهم مهارات الاتصال والملاحظة والتوضيح، ويحفز مهارات الاستماع النشطة. يطلب المعلم من الطلاب ترتيب المقاعد على شكل أقران بحيث يكون كل طالب معاكس لزميله أي متظاهرين، كما أنه ينبغي التأكيد على الطلاب عدم الالتفات لزميله نهائيا خلال تنفيذ النشاط.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ctrTitle"/>
          </p:nvPr>
        </p:nvSpPr>
        <p:spPr>
          <a:xfrm>
            <a:off x="455650" y="-293819"/>
            <a:ext cx="7772401" cy="1470026"/>
          </a:xfrm>
          <a:prstGeom prst="rect">
            <a:avLst/>
          </a:prstGeom>
        </p:spPr>
        <p:txBody>
          <a:bodyPr/>
          <a:lstStyle>
            <a:lvl1pPr>
              <a:defRPr b="1">
                <a:solidFill>
                  <a:schemeClr val="accent5">
                    <a:satOff val="-6843"/>
                    <a:lumOff val="-10705"/>
                  </a:schemeClr>
                </a:solidFill>
              </a:defRPr>
            </a:lvl1pPr>
          </a:lstStyle>
          <a:p>
            <a:r>
              <a:t>خطوات الاستراتيجية</a:t>
            </a:r>
          </a:p>
        </p:txBody>
      </p:sp>
      <p:sp>
        <p:nvSpPr>
          <p:cNvPr id="168" name="Shape 168"/>
          <p:cNvSpPr>
            <a:spLocks noGrp="1"/>
          </p:cNvSpPr>
          <p:nvPr>
            <p:ph type="subTitle" idx="1"/>
          </p:nvPr>
        </p:nvSpPr>
        <p:spPr>
          <a:xfrm>
            <a:off x="332091" y="848224"/>
            <a:ext cx="8479819" cy="5933653"/>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p:spPr>
        <p:txBody>
          <a:bodyPr/>
          <a:lstStyle/>
          <a:p>
            <a:pPr marL="363621" indent="-363621" algn="just" defTabSz="621791">
              <a:spcBef>
                <a:spcPts val="500"/>
              </a:spcBef>
              <a:buSzPct val="100000"/>
              <a:buAutoNum type="arabicPeriod"/>
              <a:defRPr sz="2176" b="1">
                <a:solidFill>
                  <a:srgbClr val="000000"/>
                </a:solidFill>
              </a:defRPr>
            </a:pPr>
            <a:r>
              <a:t>يقسم المعلم الطلاب إلى أقران وتكون المقاعد متعاكسة بحيث يكون الظهر بالظهر ويسمعون بعضهما البعض عندما يبدأ النشاط، ويجب أن لا يلتفت أي طالب إلى زميله في أي وقت.</a:t>
            </a:r>
          </a:p>
          <a:p>
            <a:pPr marL="363621" indent="-363621" algn="just" defTabSz="621791">
              <a:spcBef>
                <a:spcPts val="500"/>
              </a:spcBef>
              <a:buSzPct val="100000"/>
              <a:buAutoNum type="arabicPeriod"/>
              <a:defRPr sz="2176" b="1">
                <a:solidFill>
                  <a:srgbClr val="000000"/>
                </a:solidFill>
              </a:defRPr>
            </a:pPr>
            <a:r>
              <a:t>الطالب الأول لديه محفز بصري ( صورة مثلا ) والطالب الثاني لديه ورقة وقلم.</a:t>
            </a:r>
          </a:p>
          <a:p>
            <a:pPr marL="363621" indent="-363621" algn="just" defTabSz="621791">
              <a:spcBef>
                <a:spcPts val="500"/>
              </a:spcBef>
              <a:buSzPct val="100000"/>
              <a:buAutoNum type="arabicPeriod"/>
              <a:defRPr sz="2176" b="1">
                <a:solidFill>
                  <a:srgbClr val="000000"/>
                </a:solidFill>
              </a:defRPr>
            </a:pPr>
            <a:r>
              <a:t>يصف الطالب الأول الصورة للطالب الثاني الذي يرسم وصف زميله بدقة من حيث الشكل، الحجم، التفاصيل، الأحداث دون التركيز على جودة الرسم الفنية.</a:t>
            </a:r>
          </a:p>
          <a:p>
            <a:pPr marL="363621" indent="-363621" algn="just" defTabSz="621791">
              <a:spcBef>
                <a:spcPts val="500"/>
              </a:spcBef>
              <a:buSzPct val="100000"/>
              <a:buAutoNum type="arabicPeriod"/>
              <a:defRPr sz="2176" b="1">
                <a:solidFill>
                  <a:srgbClr val="000000"/>
                </a:solidFill>
              </a:defRPr>
            </a:pPr>
            <a:r>
              <a:t>يسأل الطالب الثاني أي سؤال حسب حاجته، ويمكن للمعلم أن يضبط الوقت بحيث يكون هناك زمن محدد.</a:t>
            </a:r>
          </a:p>
          <a:p>
            <a:pPr marL="363621" indent="-363621" algn="just" defTabSz="621791">
              <a:spcBef>
                <a:spcPts val="500"/>
              </a:spcBef>
              <a:buSzPct val="100000"/>
              <a:buAutoNum type="arabicPeriod"/>
              <a:defRPr sz="2176" b="1">
                <a:solidFill>
                  <a:srgbClr val="000000"/>
                </a:solidFill>
              </a:defRPr>
            </a:pPr>
            <a:r>
              <a:t>يقارن الطلاب رسوماتهم بعد انتهاء الوقت.</a:t>
            </a:r>
          </a:p>
          <a:p>
            <a:pPr marL="363621" indent="-363621" algn="just" defTabSz="621791">
              <a:spcBef>
                <a:spcPts val="500"/>
              </a:spcBef>
              <a:buSzPct val="100000"/>
              <a:buAutoNum type="arabicPeriod"/>
              <a:defRPr sz="2176" b="1">
                <a:solidFill>
                  <a:srgbClr val="000000"/>
                </a:solidFill>
              </a:defRPr>
            </a:pPr>
            <a:r>
              <a:t>قد يتبادل الطلاب الأدوار.</a:t>
            </a:r>
          </a:p>
          <a:p>
            <a:pPr marL="363621" indent="-363621" algn="just" defTabSz="621791">
              <a:spcBef>
                <a:spcPts val="500"/>
              </a:spcBef>
              <a:buSzPct val="100000"/>
              <a:buAutoNum type="arabicPeriod"/>
              <a:defRPr sz="2176" b="1">
                <a:solidFill>
                  <a:srgbClr val="000000"/>
                </a:solidFill>
              </a:defRPr>
            </a:pPr>
            <a:r>
              <a:t>يقيم المعلم الأعمال ويركز على العمليات والمهارات مثل: طرح الأسئلة، استخلاص الأفكار، الاتصال.</a:t>
            </a:r>
          </a:p>
        </p:txBody>
      </p:sp>
      <p:pic>
        <p:nvPicPr>
          <p:cNvPr id="1026" name="Picture 2" descr="C:\Users\lenovo\Desktop\الظهر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0544" y="4656174"/>
            <a:ext cx="3044456" cy="2171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ctrTitle"/>
          </p:nvPr>
        </p:nvSpPr>
        <p:spPr>
          <a:xfrm>
            <a:off x="683568" y="1412775"/>
            <a:ext cx="7772401" cy="1470026"/>
          </a:xfrm>
          <a:prstGeom prst="rect">
            <a:avLst/>
          </a:prstGeom>
          <a:solidFill>
            <a:srgbClr val="D99694"/>
          </a:solidFill>
          <a:ln w="9525">
            <a:solidFill>
              <a:srgbClr val="953735"/>
            </a:solidFill>
            <a:round/>
          </a:ln>
        </p:spPr>
        <p:txBody>
          <a:bodyPr/>
          <a:lstStyle/>
          <a:p>
            <a:pPr algn="just">
              <a:defRPr b="1">
                <a:solidFill>
                  <a:srgbClr val="604A7B"/>
                </a:solidFill>
              </a:defRPr>
            </a:pPr>
            <a:r>
              <a:t>القيم والأمن والسلامة:</a:t>
            </a:r>
          </a:p>
        </p:txBody>
      </p:sp>
      <p:sp>
        <p:nvSpPr>
          <p:cNvPr id="171" name="Shape 171"/>
          <p:cNvSpPr>
            <a:spLocks noGrp="1"/>
          </p:cNvSpPr>
          <p:nvPr>
            <p:ph type="subTitle" sz="half" idx="1"/>
          </p:nvPr>
        </p:nvSpPr>
        <p:spPr>
          <a:xfrm>
            <a:off x="827583" y="2996951"/>
            <a:ext cx="7704858" cy="2160241"/>
          </a:xfrm>
          <a:prstGeom prst="rect">
            <a:avLst/>
          </a:prstGeom>
          <a:solidFill>
            <a:srgbClr val="95B3D7"/>
          </a:solidFill>
          <a:ln w="9525">
            <a:solidFill>
              <a:srgbClr val="00B0F0"/>
            </a:solidFill>
            <a:round/>
          </a:ln>
        </p:spPr>
        <p:txBody>
          <a:bodyPr/>
          <a:lstStyle/>
          <a:p>
            <a:pPr algn="just" defTabSz="795527">
              <a:spcBef>
                <a:spcPts val="900"/>
              </a:spcBef>
              <a:defRPr sz="3828" b="1">
                <a:solidFill>
                  <a:srgbClr val="000000"/>
                </a:solidFill>
              </a:defRPr>
            </a:pPr>
            <a:r>
              <a:t>احرص على تنبيه المتعلمين إلى الممارسات الآمنة عند استعمال الضوء والحرارة والصوت.</a:t>
            </a:r>
          </a:p>
        </p:txBody>
      </p:sp>
      <p:pic>
        <p:nvPicPr>
          <p:cNvPr id="172" name="image12.png"/>
          <p:cNvPicPr>
            <a:picLocks noChangeAspect="1"/>
          </p:cNvPicPr>
          <p:nvPr/>
        </p:nvPicPr>
        <p:blipFill>
          <a:blip r:embed="rId2">
            <a:extLst/>
          </a:blip>
          <a:stretch>
            <a:fillRect/>
          </a:stretch>
        </p:blipFill>
        <p:spPr>
          <a:xfrm>
            <a:off x="162392" y="123009"/>
            <a:ext cx="2011182" cy="193855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467543" y="764704"/>
            <a:ext cx="8229601" cy="1143001"/>
          </a:xfrm>
          <a:prstGeom prst="rect">
            <a:avLst/>
          </a:prstGeom>
          <a:solidFill>
            <a:srgbClr val="FFC000"/>
          </a:solidFill>
          <a:ln w="9525">
            <a:solidFill>
              <a:srgbClr val="953735"/>
            </a:solidFill>
            <a:round/>
          </a:ln>
        </p:spPr>
        <p:txBody>
          <a:bodyPr/>
          <a:lstStyle/>
          <a:p>
            <a:pPr algn="just">
              <a:defRPr b="1">
                <a:solidFill>
                  <a:srgbClr val="C00000"/>
                </a:solidFill>
              </a:defRPr>
            </a:pPr>
            <a:r>
              <a:t>النشاط المنزلي:</a:t>
            </a:r>
          </a:p>
        </p:txBody>
      </p:sp>
      <p:sp>
        <p:nvSpPr>
          <p:cNvPr id="175" name="Shape 175"/>
          <p:cNvSpPr>
            <a:spLocks noGrp="1"/>
          </p:cNvSpPr>
          <p:nvPr>
            <p:ph type="body" sz="half" idx="1"/>
          </p:nvPr>
        </p:nvSpPr>
        <p:spPr>
          <a:xfrm>
            <a:off x="467543" y="2564903"/>
            <a:ext cx="8229601" cy="2116833"/>
          </a:xfrm>
          <a:prstGeom prst="rect">
            <a:avLst/>
          </a:prstGeom>
          <a:solidFill>
            <a:srgbClr val="92D050"/>
          </a:solidFill>
          <a:ln w="9525">
            <a:solidFill>
              <a:srgbClr val="4F6228"/>
            </a:solidFill>
            <a:round/>
          </a:ln>
        </p:spPr>
        <p:txBody>
          <a:bodyPr/>
          <a:lstStyle/>
          <a:p>
            <a:pPr marL="301752" indent="-301752" algn="just" defTabSz="804672">
              <a:spcBef>
                <a:spcPts val="600"/>
              </a:spcBef>
              <a:buSzTx/>
              <a:buNone/>
              <a:defRPr sz="2816"/>
            </a:pPr>
            <a:r>
              <a:t>   </a:t>
            </a:r>
            <a:r>
              <a:rPr b="1"/>
              <a:t>اطلب من المتعلمين بمساعدة الأهل في المنزل, تصوير الأجهزة الكهربائية التي تصدر حرارة – ضوء – صوت ويعرضونها في لوحة جدارية لزملائهم في الفصل.</a:t>
            </a:r>
          </a:p>
        </p:txBody>
      </p:sp>
      <p:pic>
        <p:nvPicPr>
          <p:cNvPr id="176" name="image13.png"/>
          <p:cNvPicPr>
            <a:picLocks noChangeAspect="1"/>
          </p:cNvPicPr>
          <p:nvPr/>
        </p:nvPicPr>
        <p:blipFill>
          <a:blip r:embed="rId2">
            <a:extLst/>
          </a:blip>
          <a:stretch>
            <a:fillRect/>
          </a:stretch>
        </p:blipFill>
        <p:spPr>
          <a:xfrm>
            <a:off x="6652444" y="4681735"/>
            <a:ext cx="2044701" cy="2159001"/>
          </a:xfrm>
          <a:prstGeom prst="rect">
            <a:avLst/>
          </a:prstGeom>
          <a:ln w="12700">
            <a:miter lim="400000"/>
          </a:ln>
        </p:spPr>
      </p:pic>
      <p:pic>
        <p:nvPicPr>
          <p:cNvPr id="177" name="image14.png"/>
          <p:cNvPicPr>
            <a:picLocks noChangeAspect="1"/>
          </p:cNvPicPr>
          <p:nvPr/>
        </p:nvPicPr>
        <p:blipFill>
          <a:blip r:embed="rId3">
            <a:extLst/>
          </a:blip>
          <a:stretch>
            <a:fillRect/>
          </a:stretch>
        </p:blipFill>
        <p:spPr>
          <a:xfrm>
            <a:off x="3507423" y="4706694"/>
            <a:ext cx="2149841" cy="2176265"/>
          </a:xfrm>
          <a:prstGeom prst="rect">
            <a:avLst/>
          </a:prstGeom>
          <a:ln w="12700">
            <a:miter lim="400000"/>
          </a:ln>
        </p:spPr>
      </p:pic>
      <p:pic>
        <p:nvPicPr>
          <p:cNvPr id="178" name="image15.png"/>
          <p:cNvPicPr>
            <a:picLocks noChangeAspect="1"/>
          </p:cNvPicPr>
          <p:nvPr/>
        </p:nvPicPr>
        <p:blipFill>
          <a:blip r:embed="rId4">
            <a:extLst/>
          </a:blip>
          <a:stretch>
            <a:fillRect/>
          </a:stretch>
        </p:blipFill>
        <p:spPr>
          <a:xfrm>
            <a:off x="467543" y="4731651"/>
            <a:ext cx="1971208" cy="212634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16.png"/>
          <p:cNvPicPr>
            <a:picLocks noChangeAspect="1"/>
          </p:cNvPicPr>
          <p:nvPr/>
        </p:nvPicPr>
        <p:blipFill>
          <a:blip r:embed="rId2">
            <a:extLst/>
          </a:blip>
          <a:stretch>
            <a:fillRect/>
          </a:stretch>
        </p:blipFill>
        <p:spPr>
          <a:xfrm>
            <a:off x="1882723" y="0"/>
            <a:ext cx="5000083" cy="6858000"/>
          </a:xfrm>
          <a:prstGeom prst="rect">
            <a:avLst/>
          </a:prstGeom>
          <a:ln w="12700">
            <a:miter lim="400000"/>
          </a:ln>
        </p:spPr>
      </p:pic>
      <p:grpSp>
        <p:nvGrpSpPr>
          <p:cNvPr id="183" name="Group 183"/>
          <p:cNvGrpSpPr/>
          <p:nvPr/>
        </p:nvGrpSpPr>
        <p:grpSpPr>
          <a:xfrm>
            <a:off x="7070181" y="131385"/>
            <a:ext cx="2030439" cy="1960249"/>
            <a:chOff x="0" y="0"/>
            <a:chExt cx="2030438" cy="1960248"/>
          </a:xfrm>
        </p:grpSpPr>
        <p:sp>
          <p:nvSpPr>
            <p:cNvPr id="181" name="Shape 181"/>
            <p:cNvSpPr/>
            <p:nvPr/>
          </p:nvSpPr>
          <p:spPr>
            <a:xfrm>
              <a:off x="0" y="30486"/>
              <a:ext cx="2030439" cy="1899276"/>
            </a:xfrm>
            <a:prstGeom prst="roundRect">
              <a:avLst>
                <a:gd name="adj" fmla="val 16667"/>
              </a:avLst>
            </a:prstGeom>
            <a:solidFill>
              <a:schemeClr val="accent1"/>
            </a:solidFill>
            <a:ln w="25400" cap="flat">
              <a:solidFill>
                <a:srgbClr val="3A5E8A"/>
              </a:solidFill>
              <a:prstDash val="solid"/>
              <a:round/>
            </a:ln>
            <a:effectLst/>
          </p:spPr>
          <p:txBody>
            <a:bodyPr wrap="square" lIns="45719" tIns="45719" rIns="45719" bIns="45719" numCol="1" anchor="ctr">
              <a:noAutofit/>
            </a:bodyPr>
            <a:lstStyle/>
            <a:p>
              <a:pPr algn="ctr">
                <a:defRPr sz="3600" b="1">
                  <a:solidFill>
                    <a:srgbClr val="FFFFFF"/>
                  </a:solidFill>
                </a:defRPr>
              </a:pPr>
              <a:endParaRPr/>
            </a:p>
          </p:txBody>
        </p:sp>
        <p:sp>
          <p:nvSpPr>
            <p:cNvPr id="182" name="Shape 182"/>
            <p:cNvSpPr/>
            <p:nvPr/>
          </p:nvSpPr>
          <p:spPr>
            <a:xfrm>
              <a:off x="92714" y="0"/>
              <a:ext cx="1845010" cy="19602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rtl="1">
                <a:defRPr sz="3600" b="1">
                  <a:solidFill>
                    <a:srgbClr val="FFFFFF"/>
                  </a:solidFill>
                </a:defRPr>
              </a:lvl1pPr>
            </a:lstStyle>
            <a:p>
              <a:r>
                <a:t>ورقة عمل للأقل من المعيار</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C6A3B1CF-30DF-4BFA-9B99-A240E6E0F9BE-L0-001.jpeg"/>
          <p:cNvPicPr>
            <a:picLocks noChangeAspect="1"/>
          </p:cNvPicPr>
          <p:nvPr/>
        </p:nvPicPr>
        <p:blipFill>
          <a:blip r:embed="rId2">
            <a:extLst/>
          </a:blip>
          <a:stretch>
            <a:fillRect/>
          </a:stretch>
        </p:blipFill>
        <p:spPr>
          <a:xfrm>
            <a:off x="20208" y="-70783"/>
            <a:ext cx="9103584" cy="699956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17.png"/>
          <p:cNvPicPr>
            <a:picLocks noChangeAspect="1"/>
          </p:cNvPicPr>
          <p:nvPr/>
        </p:nvPicPr>
        <p:blipFill>
          <a:blip r:embed="rId2">
            <a:extLst/>
          </a:blip>
          <a:stretch>
            <a:fillRect/>
          </a:stretch>
        </p:blipFill>
        <p:spPr>
          <a:xfrm>
            <a:off x="1592704" y="0"/>
            <a:ext cx="5332487" cy="6858000"/>
          </a:xfrm>
          <a:prstGeom prst="rect">
            <a:avLst/>
          </a:prstGeom>
          <a:ln w="12700">
            <a:miter lim="400000"/>
          </a:ln>
        </p:spPr>
      </p:pic>
      <p:grpSp>
        <p:nvGrpSpPr>
          <p:cNvPr id="188" name="Group 188"/>
          <p:cNvGrpSpPr/>
          <p:nvPr/>
        </p:nvGrpSpPr>
        <p:grpSpPr>
          <a:xfrm>
            <a:off x="7070181" y="131385"/>
            <a:ext cx="2030439" cy="1960249"/>
            <a:chOff x="0" y="0"/>
            <a:chExt cx="2030438" cy="1960248"/>
          </a:xfrm>
        </p:grpSpPr>
        <p:sp>
          <p:nvSpPr>
            <p:cNvPr id="186" name="Shape 186"/>
            <p:cNvSpPr/>
            <p:nvPr/>
          </p:nvSpPr>
          <p:spPr>
            <a:xfrm>
              <a:off x="0" y="30486"/>
              <a:ext cx="2030439" cy="1899276"/>
            </a:xfrm>
            <a:prstGeom prst="roundRect">
              <a:avLst>
                <a:gd name="adj" fmla="val 16667"/>
              </a:avLst>
            </a:prstGeom>
            <a:solidFill>
              <a:schemeClr val="accent1"/>
            </a:solidFill>
            <a:ln w="25400" cap="flat">
              <a:solidFill>
                <a:srgbClr val="3A5E8A"/>
              </a:solidFill>
              <a:prstDash val="solid"/>
              <a:round/>
            </a:ln>
            <a:effectLst/>
          </p:spPr>
          <p:txBody>
            <a:bodyPr wrap="square" lIns="45719" tIns="45719" rIns="45719" bIns="45719" numCol="1" anchor="ctr">
              <a:noAutofit/>
            </a:bodyPr>
            <a:lstStyle/>
            <a:p>
              <a:pPr algn="ctr">
                <a:defRPr sz="3600" b="1">
                  <a:solidFill>
                    <a:srgbClr val="FFFFFF"/>
                  </a:solidFill>
                </a:defRPr>
              </a:pPr>
              <a:endParaRPr/>
            </a:p>
          </p:txBody>
        </p:sp>
        <p:sp>
          <p:nvSpPr>
            <p:cNvPr id="187" name="Shape 187"/>
            <p:cNvSpPr/>
            <p:nvPr/>
          </p:nvSpPr>
          <p:spPr>
            <a:xfrm>
              <a:off x="92714" y="0"/>
              <a:ext cx="1845010" cy="19602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rtl="1">
                <a:defRPr sz="3600" b="1">
                  <a:solidFill>
                    <a:srgbClr val="FFFFFF"/>
                  </a:solidFill>
                </a:defRPr>
              </a:lvl1pPr>
            </a:lstStyle>
            <a:p>
              <a:r>
                <a:t>ورقة عمل للأقل من المعيار</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image18.png"/>
          <p:cNvPicPr>
            <a:picLocks noChangeAspect="1"/>
          </p:cNvPicPr>
          <p:nvPr/>
        </p:nvPicPr>
        <p:blipFill>
          <a:blip r:embed="rId2">
            <a:extLst/>
          </a:blip>
          <a:stretch>
            <a:fillRect/>
          </a:stretch>
        </p:blipFill>
        <p:spPr>
          <a:xfrm>
            <a:off x="1150376" y="0"/>
            <a:ext cx="5919806" cy="6858000"/>
          </a:xfrm>
          <a:prstGeom prst="rect">
            <a:avLst/>
          </a:prstGeom>
          <a:ln w="12700">
            <a:miter lim="400000"/>
          </a:ln>
        </p:spPr>
      </p:pic>
      <p:grpSp>
        <p:nvGrpSpPr>
          <p:cNvPr id="193" name="Group 193"/>
          <p:cNvGrpSpPr/>
          <p:nvPr/>
        </p:nvGrpSpPr>
        <p:grpSpPr>
          <a:xfrm>
            <a:off x="6852463" y="175563"/>
            <a:ext cx="2312443" cy="2830850"/>
            <a:chOff x="0" y="73390"/>
            <a:chExt cx="2312442" cy="2830849"/>
          </a:xfrm>
        </p:grpSpPr>
        <p:sp>
          <p:nvSpPr>
            <p:cNvPr id="191" name="Shape 191"/>
            <p:cNvSpPr/>
            <p:nvPr/>
          </p:nvSpPr>
          <p:spPr>
            <a:xfrm>
              <a:off x="0" y="407284"/>
              <a:ext cx="2312443" cy="2163063"/>
            </a:xfrm>
            <a:prstGeom prst="roundRect">
              <a:avLst>
                <a:gd name="adj" fmla="val 16667"/>
              </a:avLst>
            </a:prstGeom>
            <a:solidFill>
              <a:schemeClr val="accent1"/>
            </a:solidFill>
            <a:ln w="25400" cap="flat">
              <a:solidFill>
                <a:srgbClr val="3A5E8A"/>
              </a:solidFill>
              <a:prstDash val="solid"/>
              <a:round/>
            </a:ln>
            <a:effectLst/>
          </p:spPr>
          <p:txBody>
            <a:bodyPr wrap="square" lIns="45719" tIns="45719" rIns="45719" bIns="45719" numCol="1" anchor="ctr">
              <a:noAutofit/>
            </a:bodyPr>
            <a:lstStyle/>
            <a:p>
              <a:pPr algn="ctr">
                <a:defRPr sz="3600" b="1">
                  <a:solidFill>
                    <a:srgbClr val="FFFFFF"/>
                  </a:solidFill>
                </a:defRPr>
              </a:pPr>
              <a:endParaRPr/>
            </a:p>
          </p:txBody>
        </p:sp>
        <p:sp>
          <p:nvSpPr>
            <p:cNvPr id="192" name="Shape 192"/>
            <p:cNvSpPr/>
            <p:nvPr/>
          </p:nvSpPr>
          <p:spPr>
            <a:xfrm>
              <a:off x="105591" y="73390"/>
              <a:ext cx="2101260" cy="28308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noAutofit/>
            </a:bodyPr>
            <a:lstStyle>
              <a:lvl1pPr algn="ctr" rtl="1">
                <a:defRPr sz="3400" b="1">
                  <a:solidFill>
                    <a:srgbClr val="FFFFFF"/>
                  </a:solidFill>
                </a:defRPr>
              </a:lvl1pPr>
            </a:lstStyle>
            <a:p>
              <a:r>
                <a:t>ورقة عمل للأعلى من المعيار</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2CDFBAE0-4112-41B5-B6C0-4B12F0C7FC98-L0-001.jpeg"/>
          <p:cNvPicPr>
            <a:picLocks noChangeAspect="1"/>
          </p:cNvPicPr>
          <p:nvPr/>
        </p:nvPicPr>
        <p:blipFill>
          <a:blip r:embed="rId2">
            <a:extLst/>
          </a:blip>
          <a:stretch>
            <a:fillRect/>
          </a:stretch>
        </p:blipFill>
        <p:spPr>
          <a:xfrm>
            <a:off x="134810" y="0"/>
            <a:ext cx="887438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4744B9DD-D2F6-4A3A-9A34-DA29100D804D-L0-001.jpeg"/>
          <p:cNvPicPr>
            <a:picLocks noChangeAspect="1"/>
          </p:cNvPicPr>
          <p:nvPr/>
        </p:nvPicPr>
        <p:blipFill>
          <a:blip r:embed="rId2">
            <a:extLst/>
          </a:blip>
          <a:stretch>
            <a:fillRect/>
          </a:stretch>
        </p:blipFill>
        <p:spPr>
          <a:xfrm>
            <a:off x="4184" y="15853"/>
            <a:ext cx="9135632" cy="707178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C120C172-ECC1-4C05-BF92-93D34A7AC124-L0-001.jpeg"/>
          <p:cNvPicPr>
            <a:picLocks noChangeAspect="1"/>
          </p:cNvPicPr>
          <p:nvPr/>
        </p:nvPicPr>
        <p:blipFill>
          <a:blip r:embed="rId2">
            <a:extLst/>
          </a:blip>
          <a:stretch>
            <a:fillRect/>
          </a:stretch>
        </p:blipFill>
        <p:spPr>
          <a:xfrm>
            <a:off x="-106582" y="-141926"/>
            <a:ext cx="9265105" cy="71418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DB9A061B-569E-4786-9CB0-B84CD8C790CE-L0-001.jpeg"/>
          <p:cNvPicPr>
            <a:picLocks noChangeAspect="1"/>
          </p:cNvPicPr>
          <p:nvPr/>
        </p:nvPicPr>
        <p:blipFill>
          <a:blip r:embed="rId2">
            <a:extLst/>
          </a:blip>
          <a:stretch>
            <a:fillRect/>
          </a:stretch>
        </p:blipFill>
        <p:spPr>
          <a:xfrm>
            <a:off x="100910" y="0"/>
            <a:ext cx="894218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p:nvPr/>
        </p:nvSpPr>
        <p:spPr>
          <a:xfrm>
            <a:off x="683568" y="908719"/>
            <a:ext cx="7772401" cy="5040562"/>
          </a:xfrm>
          <a:prstGeom prst="rect">
            <a:avLst/>
          </a:prstGeom>
          <a:solidFill>
            <a:srgbClr val="CCC1DA"/>
          </a:solidFill>
          <a:ln>
            <a:solidFill>
              <a:srgbClr val="7030A0"/>
            </a:solidFill>
          </a:ln>
          <a:extLst>
            <a:ext uri="{C572A759-6A51-4108-AA02-DFA0A04FC94B}">
              <ma14:wrappingTextBoxFlag xmlns:ma14="http://schemas.microsoft.com/office/mac/drawingml/2011/main" xmlns="" val="1"/>
            </a:ext>
          </a:extLst>
        </p:spPr>
        <p:txBody>
          <a:bodyPr lIns="45719" rIns="45719" anchor="ctr">
            <a:normAutofit/>
          </a:bodyPr>
          <a:lstStyle/>
          <a:p>
            <a:pPr algn="just" rtl="1">
              <a:defRPr sz="4400" b="1" u="sng">
                <a:solidFill>
                  <a:srgbClr val="0070C0"/>
                </a:solidFill>
              </a:defRPr>
            </a:pPr>
            <a:r>
              <a:t>الكفاية العامة (3): </a:t>
            </a:r>
            <a:r>
              <a:rPr u="none">
                <a:solidFill>
                  <a:srgbClr val="000000"/>
                </a:solidFill>
              </a:rPr>
              <a:t>الربط بين الأفكار العلمية والمحاولات مع العمليات التكنولوجية والمنتجات من أجل حماية ورفع وتعزيز واستدامة البيئة الطبيعية المجتمعية</a:t>
            </a:r>
            <a:r>
              <a:rPr b="0" u="none">
                <a:solidFill>
                  <a:srgbClr val="000000"/>
                </a:solidFil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 name="Group 207"/>
          <p:cNvGrpSpPr/>
          <p:nvPr/>
        </p:nvGrpSpPr>
        <p:grpSpPr>
          <a:xfrm>
            <a:off x="539551" y="188639"/>
            <a:ext cx="8229601" cy="2808314"/>
            <a:chOff x="0" y="0"/>
            <a:chExt cx="8229600" cy="2808312"/>
          </a:xfrm>
        </p:grpSpPr>
        <p:sp>
          <p:nvSpPr>
            <p:cNvPr id="205" name="Shape 205"/>
            <p:cNvSpPr/>
            <p:nvPr/>
          </p:nvSpPr>
          <p:spPr>
            <a:xfrm>
              <a:off x="0" y="0"/>
              <a:ext cx="8229600" cy="2808313"/>
            </a:xfrm>
            <a:prstGeom prst="rect">
              <a:avLst/>
            </a:prstGeom>
            <a:solidFill>
              <a:srgbClr val="C6D9F1"/>
            </a:solidFill>
            <a:ln w="9525" cap="flat">
              <a:solidFill>
                <a:srgbClr val="7030A0"/>
              </a:solidFill>
              <a:prstDash val="solid"/>
              <a:round/>
            </a:ln>
            <a:effectLst/>
          </p:spPr>
          <p:txBody>
            <a:bodyPr wrap="square" lIns="45719" tIns="45719" rIns="45719" bIns="45719" numCol="1" anchor="t">
              <a:noAutofit/>
            </a:bodyPr>
            <a:lstStyle/>
            <a:p>
              <a:pPr algn="just">
                <a:spcBef>
                  <a:spcPts val="400"/>
                </a:spcBef>
                <a:defRPr sz="4800" b="1"/>
              </a:pPr>
              <a:endParaRPr/>
            </a:p>
          </p:txBody>
        </p:sp>
        <p:sp>
          <p:nvSpPr>
            <p:cNvPr id="206" name="Shape 206"/>
            <p:cNvSpPr/>
            <p:nvPr/>
          </p:nvSpPr>
          <p:spPr>
            <a:xfrm>
              <a:off x="0" y="0"/>
              <a:ext cx="8229600" cy="23779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just" rtl="1">
                <a:spcBef>
                  <a:spcPts val="1100"/>
                </a:spcBef>
                <a:defRPr sz="4800" b="1" u="sng">
                  <a:solidFill>
                    <a:srgbClr val="604A7B"/>
                  </a:solidFill>
                </a:defRPr>
              </a:pPr>
              <a:r>
                <a:rPr sz="4400"/>
                <a:t>الكفاية الخاصة (3-1):</a:t>
              </a:r>
              <a:r>
                <a:t> </a:t>
              </a:r>
              <a:r>
                <a:rPr sz="4200" u="none">
                  <a:solidFill>
                    <a:srgbClr val="000000"/>
                  </a:solidFill>
                </a:rPr>
                <a:t>يتعرف على ويشير إلى استخدام التكنولوجيا المعروفة في المنزل والمدرسة.</a:t>
              </a:r>
            </a:p>
          </p:txBody>
        </p:sp>
      </p:grpSp>
      <p:sp>
        <p:nvSpPr>
          <p:cNvPr id="208" name="Shape 208"/>
          <p:cNvSpPr/>
          <p:nvPr/>
        </p:nvSpPr>
        <p:spPr>
          <a:xfrm>
            <a:off x="539551" y="3064251"/>
            <a:ext cx="8229601" cy="3528393"/>
          </a:xfrm>
          <a:prstGeom prst="rect">
            <a:avLst/>
          </a:prstGeom>
          <a:solidFill>
            <a:srgbClr val="C3D69B"/>
          </a:solidFill>
          <a:ln>
            <a:solidFill>
              <a:srgbClr val="4F6228"/>
            </a:solidFill>
          </a:ln>
          <a:extLst>
            <a:ext uri="{C572A759-6A51-4108-AA02-DFA0A04FC94B}">
              <ma14:wrappingTextBoxFlag xmlns:ma14="http://schemas.microsoft.com/office/mac/drawingml/2011/main" xmlns="" val="1"/>
            </a:ext>
          </a:extLst>
        </p:spPr>
        <p:txBody>
          <a:bodyPr lIns="45719" rIns="45719" anchor="ctr">
            <a:normAutofit/>
          </a:bodyPr>
          <a:lstStyle/>
          <a:p>
            <a:pPr algn="just" defTabSz="740663" rtl="1">
              <a:defRPr sz="3564" b="1" u="sng">
                <a:solidFill>
                  <a:srgbClr val="953735"/>
                </a:solidFill>
              </a:defRPr>
            </a:pPr>
            <a:r>
              <a:t>معيار المنهج (3-1): </a:t>
            </a:r>
            <a:r>
              <a:rPr u="none">
                <a:solidFill>
                  <a:srgbClr val="000000"/>
                </a:solidFill>
              </a:rPr>
              <a:t>يشير إلى طرق التشغيل الآمنة للتكنولوجيا المختلفة المستخدمة لتكوين الضوء والحرارة, التبريد في المنزل والمدرسة والتكنولوجيا مثل أضواء المرور التي تسمح بالمرور الآمن على الطرق.</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 name="Group 212"/>
          <p:cNvGrpSpPr/>
          <p:nvPr/>
        </p:nvGrpSpPr>
        <p:grpSpPr>
          <a:xfrm>
            <a:off x="648515" y="2212686"/>
            <a:ext cx="7079805" cy="2883723"/>
            <a:chOff x="0" y="0"/>
            <a:chExt cx="7079804" cy="2883722"/>
          </a:xfrm>
        </p:grpSpPr>
        <p:sp>
          <p:nvSpPr>
            <p:cNvPr id="210" name="Shape 210"/>
            <p:cNvSpPr/>
            <p:nvPr/>
          </p:nvSpPr>
          <p:spPr>
            <a:xfrm>
              <a:off x="0" y="330208"/>
              <a:ext cx="7079805" cy="2223306"/>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506" y="0"/>
                    <a:pt x="1131" y="0"/>
                  </a:cubicBezTo>
                  <a:lnTo>
                    <a:pt x="20469" y="0"/>
                  </a:lnTo>
                  <a:cubicBezTo>
                    <a:pt x="21094" y="0"/>
                    <a:pt x="21600" y="1612"/>
                    <a:pt x="21600" y="3600"/>
                  </a:cubicBezTo>
                  <a:lnTo>
                    <a:pt x="21600" y="18000"/>
                  </a:lnTo>
                  <a:cubicBezTo>
                    <a:pt x="21600" y="19988"/>
                    <a:pt x="21094" y="21600"/>
                    <a:pt x="20469" y="21600"/>
                  </a:cubicBezTo>
                  <a:lnTo>
                    <a:pt x="1131" y="21600"/>
                  </a:lnTo>
                  <a:cubicBezTo>
                    <a:pt x="506" y="21600"/>
                    <a:pt x="0" y="19988"/>
                    <a:pt x="0" y="18000"/>
                  </a:cubicBezTo>
                  <a:close/>
                </a:path>
              </a:pathLst>
            </a:custGeom>
            <a:solidFill>
              <a:srgbClr val="00B0F0"/>
            </a:solidFill>
            <a:ln w="25400" cap="flat">
              <a:solidFill>
                <a:srgbClr val="E46C0A"/>
              </a:solidFill>
              <a:prstDash val="solid"/>
              <a:round/>
            </a:ln>
            <a:effectLst/>
          </p:spPr>
          <p:txBody>
            <a:bodyPr wrap="square" lIns="45719" tIns="45719" rIns="45719" bIns="45719" numCol="1" anchor="ctr">
              <a:noAutofit/>
            </a:bodyPr>
            <a:lstStyle/>
            <a:p>
              <a:pPr algn="ctr">
                <a:defRPr sz="4800" b="1">
                  <a:solidFill>
                    <a:srgbClr val="FFFF00"/>
                  </a:solidFill>
                </a:defRPr>
              </a:pPr>
              <a:endParaRPr/>
            </a:p>
          </p:txBody>
        </p:sp>
        <p:sp>
          <p:nvSpPr>
            <p:cNvPr id="211" name="Shape 211"/>
            <p:cNvSpPr/>
            <p:nvPr/>
          </p:nvSpPr>
          <p:spPr>
            <a:xfrm>
              <a:off x="185275" y="0"/>
              <a:ext cx="6709254" cy="288372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noAutofit/>
            </a:bodyPr>
            <a:lstStyle/>
            <a:p>
              <a:pPr algn="ctr" rtl="1">
                <a:defRPr sz="4800" b="1">
                  <a:solidFill>
                    <a:srgbClr val="FFFF00"/>
                  </a:solidFill>
                </a:defRPr>
              </a:pPr>
              <a:r>
                <a:rPr dirty="0" err="1"/>
                <a:t>عنوان</a:t>
              </a:r>
              <a:r>
                <a:rPr dirty="0"/>
                <a:t> </a:t>
              </a:r>
              <a:r>
                <a:rPr dirty="0" err="1"/>
                <a:t>الدرس</a:t>
              </a:r>
              <a:r>
                <a:rPr dirty="0"/>
                <a:t>: </a:t>
              </a:r>
              <a:r>
                <a:rPr dirty="0" err="1"/>
                <a:t>احصل</a:t>
              </a:r>
              <a:r>
                <a:rPr dirty="0"/>
                <a:t> </a:t>
              </a:r>
              <a:r>
                <a:rPr dirty="0" err="1"/>
                <a:t>على</a:t>
              </a:r>
              <a:r>
                <a:rPr dirty="0"/>
                <a:t> </a:t>
              </a:r>
              <a:r>
                <a:rPr dirty="0" err="1"/>
                <a:t>الضوء</a:t>
              </a:r>
              <a:r>
                <a:rPr dirty="0"/>
                <a:t> </a:t>
              </a:r>
              <a:r>
                <a:rPr dirty="0" err="1"/>
                <a:t>من</a:t>
              </a:r>
              <a:r>
                <a:rPr dirty="0"/>
                <a:t> </a:t>
              </a:r>
              <a:r>
                <a:rPr dirty="0" err="1"/>
                <a:t>الكهرباء</a:t>
              </a:r>
              <a:r>
                <a:rPr dirty="0"/>
                <a:t> </a:t>
              </a:r>
              <a:r>
                <a:rPr lang="en-US" dirty="0"/>
                <a:t>A</a:t>
              </a:r>
              <a:endParaRPr dirty="0"/>
            </a:p>
          </p:txBody>
        </p:sp>
      </p:grpSp>
      <p:pic>
        <p:nvPicPr>
          <p:cNvPr id="213" name="image19.png"/>
          <p:cNvPicPr>
            <a:picLocks noChangeAspect="1"/>
          </p:cNvPicPr>
          <p:nvPr/>
        </p:nvPicPr>
        <p:blipFill>
          <a:blip r:embed="rId2">
            <a:extLst/>
          </a:blip>
          <a:stretch>
            <a:fillRect/>
          </a:stretch>
        </p:blipFill>
        <p:spPr>
          <a:xfrm>
            <a:off x="1" y="2"/>
            <a:ext cx="2673246" cy="2398424"/>
          </a:xfrm>
          <a:prstGeom prst="rect">
            <a:avLst/>
          </a:prstGeom>
          <a:ln w="12700">
            <a:miter lim="400000"/>
          </a:ln>
        </p:spPr>
      </p:pic>
      <p:pic>
        <p:nvPicPr>
          <p:cNvPr id="214" name="image20.png"/>
          <p:cNvPicPr>
            <a:picLocks noChangeAspect="1"/>
          </p:cNvPicPr>
          <p:nvPr/>
        </p:nvPicPr>
        <p:blipFill>
          <a:blip r:embed="rId3">
            <a:extLst/>
          </a:blip>
          <a:stretch>
            <a:fillRect/>
          </a:stretch>
        </p:blipFill>
        <p:spPr>
          <a:xfrm>
            <a:off x="4989850" y="4500240"/>
            <a:ext cx="4154150" cy="23577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body" sz="quarter" idx="1"/>
          </p:nvPr>
        </p:nvSpPr>
        <p:spPr>
          <a:xfrm>
            <a:off x="457200" y="908720"/>
            <a:ext cx="4040188" cy="1266155"/>
          </a:xfrm>
          <a:prstGeom prst="rect">
            <a:avLst/>
          </a:prstGeom>
          <a:solidFill>
            <a:srgbClr val="8EB4E3"/>
          </a:solidFill>
          <a:ln w="9525">
            <a:solidFill>
              <a:srgbClr val="17375E"/>
            </a:solidFill>
            <a:round/>
          </a:ln>
        </p:spPr>
        <p:txBody>
          <a:bodyPr/>
          <a:lstStyle/>
          <a:p>
            <a:pPr algn="r" defTabSz="813816">
              <a:defRPr sz="2136"/>
            </a:pPr>
            <a:r>
              <a:t>ملاحظات عامة مهمة للمعلم عند تنفيذ النشاط:</a:t>
            </a:r>
          </a:p>
        </p:txBody>
      </p:sp>
      <p:sp>
        <p:nvSpPr>
          <p:cNvPr id="217" name="Shape 217"/>
          <p:cNvSpPr/>
          <p:nvPr/>
        </p:nvSpPr>
        <p:spPr>
          <a:xfrm>
            <a:off x="457200" y="2174875"/>
            <a:ext cx="4040188" cy="3951288"/>
          </a:xfrm>
          <a:prstGeom prst="rect">
            <a:avLst/>
          </a:prstGeom>
          <a:solidFill>
            <a:srgbClr val="FCD5B5"/>
          </a:solidFill>
          <a:ln>
            <a:solidFill>
              <a:srgbClr val="984807"/>
            </a:solidFill>
          </a:ln>
          <a:extLst>
            <a:ext uri="{C572A759-6A51-4108-AA02-DFA0A04FC94B}">
              <ma14:wrappingTextBoxFlag xmlns:ma14="http://schemas.microsoft.com/office/mac/drawingml/2011/main" xmlns="" val="1"/>
            </a:ext>
          </a:extLst>
        </p:spPr>
        <p:txBody>
          <a:bodyPr lIns="45719" rIns="45719">
            <a:normAutofit/>
          </a:bodyPr>
          <a:lstStyle/>
          <a:p>
            <a:pPr marL="342900" indent="-342900" algn="just" rtl="1">
              <a:spcBef>
                <a:spcPts val="500"/>
              </a:spcBef>
              <a:defRPr sz="2400" b="1"/>
            </a:pPr>
            <a:r>
              <a:t>    اعرض صورة أبراج الكهرباء أمام المتعلمين وقسم الفصل إلى مجموعات للمناقشة.</a:t>
            </a:r>
          </a:p>
        </p:txBody>
      </p:sp>
      <p:sp>
        <p:nvSpPr>
          <p:cNvPr id="218" name="Shape 218"/>
          <p:cNvSpPr>
            <a:spLocks noGrp="1"/>
          </p:cNvSpPr>
          <p:nvPr>
            <p:ph type="body" idx="13"/>
          </p:nvPr>
        </p:nvSpPr>
        <p:spPr>
          <a:xfrm>
            <a:off x="4645025" y="908720"/>
            <a:ext cx="4041775" cy="1266155"/>
          </a:xfrm>
          <a:prstGeom prst="rect">
            <a:avLst/>
          </a:prstGeom>
          <a:solidFill>
            <a:srgbClr val="8EB4E3"/>
          </a:solidFill>
          <a:ln w="9525">
            <a:solidFill>
              <a:srgbClr val="17375E"/>
            </a:solidFill>
            <a:round/>
          </a:ln>
          <a:extLst>
            <a:ext uri="{C572A759-6A51-4108-AA02-DFA0A04FC94B}">
              <ma14:wrappingTextBoxFlag xmlns:ma14="http://schemas.microsoft.com/office/mac/drawingml/2011/main" xmlns="" val="1"/>
            </a:ext>
          </a:extLst>
        </p:spPr>
        <p:txBody>
          <a:bodyPr/>
          <a:lstStyle/>
          <a:p>
            <a:pPr marL="0" indent="0" algn="r" defTabSz="813816">
              <a:spcBef>
                <a:spcPts val="500"/>
              </a:spcBef>
              <a:buSzTx/>
              <a:buFontTx/>
              <a:buNone/>
              <a:defRPr sz="2136" b="1"/>
            </a:pPr>
            <a:r>
              <a:rPr dirty="0" err="1"/>
              <a:t>يستطيع</a:t>
            </a:r>
            <a:r>
              <a:rPr dirty="0"/>
              <a:t> </a:t>
            </a:r>
            <a:r>
              <a:rPr dirty="0" err="1"/>
              <a:t>المتعلم</a:t>
            </a:r>
            <a:r>
              <a:rPr dirty="0"/>
              <a:t> </a:t>
            </a:r>
            <a:r>
              <a:rPr dirty="0" err="1"/>
              <a:t>أن</a:t>
            </a:r>
            <a:r>
              <a:rPr dirty="0"/>
              <a:t>: </a:t>
            </a:r>
            <a:r>
              <a:rPr dirty="0" err="1" smtClean="0"/>
              <a:t>أمثلة</a:t>
            </a:r>
            <a:r>
              <a:rPr dirty="0" smtClean="0"/>
              <a:t> </a:t>
            </a:r>
            <a:r>
              <a:rPr dirty="0" err="1"/>
              <a:t>منوعة</a:t>
            </a:r>
            <a:r>
              <a:rPr dirty="0"/>
              <a:t> </a:t>
            </a:r>
            <a:r>
              <a:rPr dirty="0" err="1"/>
              <a:t>على</a:t>
            </a:r>
            <a:r>
              <a:rPr dirty="0"/>
              <a:t> </a:t>
            </a:r>
            <a:r>
              <a:rPr dirty="0" err="1"/>
              <a:t>الأنشطة</a:t>
            </a:r>
            <a:r>
              <a:rPr dirty="0"/>
              <a:t> </a:t>
            </a:r>
            <a:r>
              <a:rPr dirty="0" err="1"/>
              <a:t>الواردة</a:t>
            </a:r>
            <a:r>
              <a:rPr dirty="0"/>
              <a:t> </a:t>
            </a:r>
            <a:r>
              <a:rPr dirty="0" err="1"/>
              <a:t>في</a:t>
            </a:r>
            <a:r>
              <a:rPr dirty="0"/>
              <a:t> </a:t>
            </a:r>
            <a:r>
              <a:rPr dirty="0" err="1" smtClean="0"/>
              <a:t>المنهج</a:t>
            </a:r>
            <a:endParaRPr dirty="0"/>
          </a:p>
        </p:txBody>
      </p:sp>
      <p:sp>
        <p:nvSpPr>
          <p:cNvPr id="219" name="Shape 219"/>
          <p:cNvSpPr/>
          <p:nvPr/>
        </p:nvSpPr>
        <p:spPr>
          <a:xfrm>
            <a:off x="4645025" y="2174875"/>
            <a:ext cx="4041775" cy="3951288"/>
          </a:xfrm>
          <a:prstGeom prst="rect">
            <a:avLst/>
          </a:prstGeom>
          <a:solidFill>
            <a:srgbClr val="FCD5B5"/>
          </a:solidFill>
          <a:ln>
            <a:solidFill>
              <a:srgbClr val="984807"/>
            </a:solidFill>
          </a:ln>
          <a:extLst>
            <a:ext uri="{C572A759-6A51-4108-AA02-DFA0A04FC94B}">
              <ma14:wrappingTextBoxFlag xmlns:ma14="http://schemas.microsoft.com/office/mac/drawingml/2011/main" xmlns="" val="1"/>
            </a:ext>
          </a:extLst>
        </p:spPr>
        <p:txBody>
          <a:bodyPr lIns="45719" rIns="45719">
            <a:normAutofit/>
          </a:bodyPr>
          <a:lstStyle/>
          <a:p>
            <a:pPr marL="308609" indent="-308609" algn="just" defTabSz="822959" rtl="1">
              <a:lnSpc>
                <a:spcPct val="90000"/>
              </a:lnSpc>
              <a:spcBef>
                <a:spcPts val="500"/>
              </a:spcBef>
              <a:defRPr sz="2159" b="1"/>
            </a:pPr>
            <a:r>
              <a:rPr dirty="0"/>
              <a:t>    </a:t>
            </a:r>
            <a:r>
              <a:rPr dirty="0" err="1">
                <a:solidFill>
                  <a:srgbClr val="FF0000"/>
                </a:solidFill>
              </a:rPr>
              <a:t>نشاط</a:t>
            </a:r>
            <a:r>
              <a:rPr dirty="0">
                <a:solidFill>
                  <a:srgbClr val="FF0000"/>
                </a:solidFill>
              </a:rPr>
              <a:t> </a:t>
            </a:r>
            <a:r>
              <a:rPr dirty="0" err="1">
                <a:solidFill>
                  <a:srgbClr val="FF0000"/>
                </a:solidFill>
              </a:rPr>
              <a:t>تحفيزي</a:t>
            </a:r>
            <a:r>
              <a:rPr dirty="0">
                <a:solidFill>
                  <a:srgbClr val="FF0000"/>
                </a:solidFill>
              </a:rPr>
              <a:t> </a:t>
            </a:r>
            <a:r>
              <a:rPr dirty="0" err="1">
                <a:solidFill>
                  <a:srgbClr val="FF0000"/>
                </a:solidFill>
              </a:rPr>
              <a:t>مقترح</a:t>
            </a:r>
            <a:r>
              <a:rPr dirty="0">
                <a:solidFill>
                  <a:srgbClr val="FF0000"/>
                </a:solidFill>
              </a:rPr>
              <a:t>:</a:t>
            </a:r>
            <a:r>
              <a:rPr dirty="0"/>
              <a:t> </a:t>
            </a:r>
            <a:r>
              <a:rPr dirty="0" err="1"/>
              <a:t>دع</a:t>
            </a:r>
            <a:r>
              <a:rPr dirty="0"/>
              <a:t> </a:t>
            </a:r>
            <a:r>
              <a:rPr dirty="0" err="1"/>
              <a:t>المتعلمين</a:t>
            </a:r>
            <a:r>
              <a:rPr dirty="0"/>
              <a:t> </a:t>
            </a:r>
            <a:r>
              <a:rPr dirty="0" err="1"/>
              <a:t>يفسرون</a:t>
            </a:r>
            <a:r>
              <a:rPr dirty="0"/>
              <a:t> </a:t>
            </a:r>
            <a:r>
              <a:rPr dirty="0" err="1"/>
              <a:t>الصور</a:t>
            </a:r>
            <a:r>
              <a:rPr dirty="0"/>
              <a:t> </a:t>
            </a:r>
            <a:r>
              <a:rPr dirty="0" err="1"/>
              <a:t>التي</a:t>
            </a:r>
            <a:r>
              <a:rPr dirty="0"/>
              <a:t> </a:t>
            </a:r>
            <a:r>
              <a:rPr dirty="0" err="1"/>
              <a:t>أمامهم</a:t>
            </a:r>
            <a:r>
              <a:rPr dirty="0"/>
              <a:t> </a:t>
            </a:r>
            <a:r>
              <a:rPr dirty="0" err="1"/>
              <a:t>ويحددون</a:t>
            </a:r>
            <a:r>
              <a:rPr dirty="0"/>
              <a:t> </a:t>
            </a:r>
            <a:r>
              <a:rPr dirty="0" err="1"/>
              <a:t>أهمية</a:t>
            </a:r>
            <a:r>
              <a:rPr dirty="0"/>
              <a:t> </a:t>
            </a:r>
            <a:r>
              <a:rPr dirty="0" err="1"/>
              <a:t>وجود</a:t>
            </a:r>
            <a:r>
              <a:rPr dirty="0"/>
              <a:t> </a:t>
            </a:r>
            <a:r>
              <a:rPr dirty="0" err="1"/>
              <a:t>أبراج</a:t>
            </a:r>
            <a:r>
              <a:rPr dirty="0"/>
              <a:t> </a:t>
            </a:r>
            <a:r>
              <a:rPr dirty="0" err="1"/>
              <a:t>الكهرباء</a:t>
            </a:r>
            <a:r>
              <a:rPr dirty="0"/>
              <a:t> </a:t>
            </a:r>
            <a:r>
              <a:rPr dirty="0" err="1"/>
              <a:t>في</a:t>
            </a:r>
            <a:r>
              <a:rPr dirty="0"/>
              <a:t> </a:t>
            </a:r>
            <a:r>
              <a:rPr dirty="0" err="1"/>
              <a:t>المدينة</a:t>
            </a:r>
            <a:r>
              <a:rPr dirty="0"/>
              <a:t>.</a:t>
            </a:r>
          </a:p>
          <a:p>
            <a:pPr marL="342900" indent="-342900" algn="just" defTabSz="822959" rtl="1">
              <a:lnSpc>
                <a:spcPct val="90000"/>
              </a:lnSpc>
              <a:spcBef>
                <a:spcPts val="500"/>
              </a:spcBef>
              <a:buSzPct val="100000"/>
              <a:buFont typeface="Arial" pitchFamily="34" charset="0"/>
              <a:buChar char="•"/>
              <a:defRPr sz="2159" b="1"/>
            </a:pPr>
            <a:r>
              <a:rPr dirty="0" err="1"/>
              <a:t>نوع</a:t>
            </a:r>
            <a:r>
              <a:rPr dirty="0"/>
              <a:t> </a:t>
            </a:r>
            <a:r>
              <a:rPr dirty="0" err="1"/>
              <a:t>النشاط</a:t>
            </a:r>
            <a:r>
              <a:rPr dirty="0"/>
              <a:t>: </a:t>
            </a:r>
            <a:r>
              <a:rPr dirty="0" err="1"/>
              <a:t>عرض</a:t>
            </a:r>
            <a:endParaRPr dirty="0"/>
          </a:p>
          <a:p>
            <a:pPr marL="342900" indent="-342900" algn="just" defTabSz="822959" rtl="1">
              <a:lnSpc>
                <a:spcPct val="90000"/>
              </a:lnSpc>
              <a:spcBef>
                <a:spcPts val="500"/>
              </a:spcBef>
              <a:buSzPct val="100000"/>
              <a:buFont typeface="Arial" pitchFamily="34" charset="0"/>
              <a:buChar char="•"/>
              <a:defRPr sz="2159" b="1"/>
            </a:pPr>
            <a:r>
              <a:rPr dirty="0" err="1"/>
              <a:t>المهارات</a:t>
            </a:r>
            <a:r>
              <a:rPr dirty="0"/>
              <a:t> </a:t>
            </a:r>
            <a:r>
              <a:rPr dirty="0" err="1"/>
              <a:t>المكتسبة</a:t>
            </a:r>
            <a:r>
              <a:rPr dirty="0"/>
              <a:t>: </a:t>
            </a:r>
            <a:r>
              <a:rPr dirty="0" err="1"/>
              <a:t>الملاحظة</a:t>
            </a:r>
            <a:r>
              <a:rPr dirty="0"/>
              <a:t>, </a:t>
            </a:r>
            <a:r>
              <a:rPr dirty="0" err="1"/>
              <a:t>التواصل</a:t>
            </a:r>
            <a:r>
              <a:rPr dirty="0"/>
              <a:t> </a:t>
            </a:r>
            <a:r>
              <a:rPr dirty="0" err="1"/>
              <a:t>اللفظي</a:t>
            </a:r>
            <a:endParaRPr dirty="0"/>
          </a:p>
          <a:p>
            <a:pPr marL="342900" indent="-342900" algn="just" defTabSz="822959" rtl="1">
              <a:lnSpc>
                <a:spcPct val="90000"/>
              </a:lnSpc>
              <a:spcBef>
                <a:spcPts val="500"/>
              </a:spcBef>
              <a:buSzPct val="100000"/>
              <a:buFont typeface="Arial" pitchFamily="34" charset="0"/>
              <a:buChar char="•"/>
              <a:defRPr sz="2159" b="1"/>
            </a:pPr>
            <a:r>
              <a:rPr dirty="0" err="1"/>
              <a:t>المواد</a:t>
            </a:r>
            <a:r>
              <a:rPr dirty="0"/>
              <a:t> </a:t>
            </a:r>
            <a:r>
              <a:rPr dirty="0" err="1"/>
              <a:t>المستخدمة</a:t>
            </a:r>
            <a:r>
              <a:rPr dirty="0"/>
              <a:t> </a:t>
            </a:r>
            <a:r>
              <a:rPr dirty="0" err="1"/>
              <a:t>في</a:t>
            </a:r>
            <a:r>
              <a:rPr dirty="0"/>
              <a:t> </a:t>
            </a:r>
            <a:r>
              <a:rPr dirty="0" err="1"/>
              <a:t>النشاط</a:t>
            </a:r>
            <a:r>
              <a:rPr dirty="0"/>
              <a:t>: </a:t>
            </a:r>
            <a:r>
              <a:rPr dirty="0" err="1"/>
              <a:t>مصورات</a:t>
            </a:r>
            <a:endParaRPr dirty="0"/>
          </a:p>
          <a:p>
            <a:pPr marL="342900" indent="-342900" algn="just" defTabSz="822959" rtl="1">
              <a:lnSpc>
                <a:spcPct val="90000"/>
              </a:lnSpc>
              <a:spcBef>
                <a:spcPts val="500"/>
              </a:spcBef>
              <a:buSzPct val="100000"/>
              <a:buFont typeface="Arial" pitchFamily="34" charset="0"/>
              <a:buChar char="•"/>
              <a:defRPr sz="2159" b="1"/>
            </a:pPr>
            <a:r>
              <a:rPr dirty="0" err="1"/>
              <a:t>زمن</a:t>
            </a:r>
            <a:r>
              <a:rPr dirty="0"/>
              <a:t> </a:t>
            </a:r>
            <a:r>
              <a:rPr dirty="0" err="1"/>
              <a:t>النشاط</a:t>
            </a:r>
            <a:r>
              <a:rPr dirty="0"/>
              <a:t> </a:t>
            </a:r>
            <a:r>
              <a:rPr dirty="0" err="1"/>
              <a:t>المقترح</a:t>
            </a:r>
            <a:r>
              <a:rPr dirty="0"/>
              <a:t>: 5 </a:t>
            </a:r>
            <a:r>
              <a:rPr dirty="0" err="1"/>
              <a:t>دقائق</a:t>
            </a:r>
            <a:endParaRPr dirty="0"/>
          </a:p>
        </p:txBody>
      </p:sp>
      <p:pic>
        <p:nvPicPr>
          <p:cNvPr id="220" name="image21.png"/>
          <p:cNvPicPr>
            <a:picLocks noChangeAspect="1"/>
          </p:cNvPicPr>
          <p:nvPr/>
        </p:nvPicPr>
        <p:blipFill>
          <a:blip r:embed="rId2">
            <a:extLst/>
          </a:blip>
          <a:stretch>
            <a:fillRect/>
          </a:stretch>
        </p:blipFill>
        <p:spPr>
          <a:xfrm>
            <a:off x="604935" y="3970373"/>
            <a:ext cx="3744717" cy="271582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ctrTitle"/>
          </p:nvPr>
        </p:nvSpPr>
        <p:spPr>
          <a:xfrm>
            <a:off x="683568" y="908719"/>
            <a:ext cx="7772401" cy="5040562"/>
          </a:xfrm>
          <a:prstGeom prst="rect">
            <a:avLst/>
          </a:prstGeom>
          <a:solidFill>
            <a:srgbClr val="CCC1DA"/>
          </a:solidFill>
          <a:ln w="9525">
            <a:solidFill>
              <a:srgbClr val="7030A0"/>
            </a:solidFill>
            <a:round/>
          </a:ln>
        </p:spPr>
        <p:txBody>
          <a:bodyPr/>
          <a:lstStyle/>
          <a:p>
            <a:pPr algn="just">
              <a:defRPr b="1" u="sng">
                <a:solidFill>
                  <a:srgbClr val="0070C0"/>
                </a:solidFill>
              </a:defRPr>
            </a:pPr>
            <a:r>
              <a:rPr dirty="0" err="1"/>
              <a:t>الكفاية</a:t>
            </a:r>
            <a:r>
              <a:rPr dirty="0"/>
              <a:t> </a:t>
            </a:r>
            <a:r>
              <a:rPr dirty="0" err="1" smtClean="0"/>
              <a:t>العام</a:t>
            </a:r>
            <a:r>
              <a:rPr lang="ar-KW" dirty="0" smtClean="0"/>
              <a:t>ة (2): </a:t>
            </a:r>
            <a:r>
              <a:rPr u="none" dirty="0" err="1" smtClean="0">
                <a:solidFill>
                  <a:srgbClr val="000000"/>
                </a:solidFill>
              </a:rPr>
              <a:t>البحث</a:t>
            </a:r>
            <a:r>
              <a:rPr u="none" dirty="0" smtClean="0">
                <a:solidFill>
                  <a:srgbClr val="000000"/>
                </a:solidFill>
              </a:rPr>
              <a:t> </a:t>
            </a:r>
            <a:r>
              <a:rPr u="none" dirty="0" err="1">
                <a:solidFill>
                  <a:srgbClr val="000000"/>
                </a:solidFill>
              </a:rPr>
              <a:t>عن</a:t>
            </a:r>
            <a:r>
              <a:rPr u="none" dirty="0">
                <a:solidFill>
                  <a:srgbClr val="000000"/>
                </a:solidFill>
              </a:rPr>
              <a:t> </a:t>
            </a:r>
            <a:r>
              <a:rPr u="none" dirty="0" err="1">
                <a:solidFill>
                  <a:srgbClr val="000000"/>
                </a:solidFill>
              </a:rPr>
              <a:t>الظواهر</a:t>
            </a:r>
            <a:r>
              <a:rPr u="none" dirty="0">
                <a:solidFill>
                  <a:srgbClr val="000000"/>
                </a:solidFill>
              </a:rPr>
              <a:t> </a:t>
            </a:r>
            <a:r>
              <a:rPr u="none" dirty="0" err="1">
                <a:solidFill>
                  <a:srgbClr val="000000"/>
                </a:solidFill>
              </a:rPr>
              <a:t>والطرق</a:t>
            </a:r>
            <a:r>
              <a:rPr u="none" dirty="0">
                <a:solidFill>
                  <a:srgbClr val="000000"/>
                </a:solidFill>
              </a:rPr>
              <a:t> </a:t>
            </a:r>
            <a:r>
              <a:rPr u="none" dirty="0" err="1">
                <a:solidFill>
                  <a:srgbClr val="000000"/>
                </a:solidFill>
              </a:rPr>
              <a:t>والتغيير</a:t>
            </a:r>
            <a:r>
              <a:rPr u="none" dirty="0">
                <a:solidFill>
                  <a:srgbClr val="000000"/>
                </a:solidFill>
              </a:rPr>
              <a:t> </a:t>
            </a:r>
            <a:r>
              <a:rPr u="none" dirty="0" err="1">
                <a:solidFill>
                  <a:srgbClr val="000000"/>
                </a:solidFill>
              </a:rPr>
              <a:t>في</a:t>
            </a:r>
            <a:r>
              <a:rPr u="none" dirty="0">
                <a:solidFill>
                  <a:srgbClr val="000000"/>
                </a:solidFill>
              </a:rPr>
              <a:t> </a:t>
            </a:r>
            <a:r>
              <a:rPr u="none" dirty="0" err="1">
                <a:solidFill>
                  <a:srgbClr val="000000"/>
                </a:solidFill>
              </a:rPr>
              <a:t>الكائنات</a:t>
            </a:r>
            <a:r>
              <a:rPr u="none" dirty="0">
                <a:solidFill>
                  <a:srgbClr val="000000"/>
                </a:solidFill>
              </a:rPr>
              <a:t> </a:t>
            </a:r>
            <a:r>
              <a:rPr u="none" dirty="0" err="1">
                <a:solidFill>
                  <a:srgbClr val="000000"/>
                </a:solidFill>
              </a:rPr>
              <a:t>الحية</a:t>
            </a:r>
            <a:r>
              <a:rPr u="none" dirty="0">
                <a:solidFill>
                  <a:srgbClr val="000000"/>
                </a:solidFill>
              </a:rPr>
              <a:t> </a:t>
            </a:r>
            <a:r>
              <a:rPr u="none" dirty="0" err="1">
                <a:solidFill>
                  <a:srgbClr val="000000"/>
                </a:solidFill>
              </a:rPr>
              <a:t>والأشياء</a:t>
            </a:r>
            <a:r>
              <a:rPr u="none" dirty="0">
                <a:solidFill>
                  <a:srgbClr val="000000"/>
                </a:solidFill>
              </a:rPr>
              <a:t> </a:t>
            </a:r>
            <a:r>
              <a:rPr u="none" dirty="0" err="1">
                <a:solidFill>
                  <a:srgbClr val="000000"/>
                </a:solidFill>
              </a:rPr>
              <a:t>غير</a:t>
            </a:r>
            <a:r>
              <a:rPr u="none" dirty="0">
                <a:solidFill>
                  <a:srgbClr val="000000"/>
                </a:solidFill>
              </a:rPr>
              <a:t> </a:t>
            </a:r>
            <a:r>
              <a:rPr u="none" dirty="0" err="1">
                <a:solidFill>
                  <a:srgbClr val="000000"/>
                </a:solidFill>
              </a:rPr>
              <a:t>الحية</a:t>
            </a:r>
            <a:r>
              <a:rPr u="none" dirty="0">
                <a:solidFill>
                  <a:srgbClr val="000000"/>
                </a:solidFill>
              </a:rPr>
              <a:t> </a:t>
            </a:r>
            <a:r>
              <a:rPr u="none" dirty="0" err="1">
                <a:solidFill>
                  <a:srgbClr val="000000"/>
                </a:solidFill>
              </a:rPr>
              <a:t>باستخدام</a:t>
            </a:r>
            <a:r>
              <a:rPr u="none" dirty="0">
                <a:solidFill>
                  <a:srgbClr val="000000"/>
                </a:solidFill>
              </a:rPr>
              <a:t> </a:t>
            </a:r>
            <a:r>
              <a:rPr u="none" dirty="0" err="1">
                <a:solidFill>
                  <a:srgbClr val="000000"/>
                </a:solidFill>
              </a:rPr>
              <a:t>الأدوات</a:t>
            </a:r>
            <a:r>
              <a:rPr u="none" dirty="0">
                <a:solidFill>
                  <a:srgbClr val="000000"/>
                </a:solidFill>
              </a:rPr>
              <a:t> </a:t>
            </a:r>
            <a:r>
              <a:rPr u="none" dirty="0" err="1">
                <a:solidFill>
                  <a:srgbClr val="000000"/>
                </a:solidFill>
              </a:rPr>
              <a:t>المناسبة</a:t>
            </a:r>
            <a:r>
              <a:rPr u="none" dirty="0">
                <a:solidFill>
                  <a:srgbClr val="000000"/>
                </a:solidFill>
              </a:rPr>
              <a:t> </a:t>
            </a:r>
            <a:r>
              <a:rPr u="none" dirty="0" err="1">
                <a:solidFill>
                  <a:srgbClr val="000000"/>
                </a:solidFill>
              </a:rPr>
              <a:t>والنماذج</a:t>
            </a:r>
            <a:r>
              <a:rPr u="none" dirty="0">
                <a:solidFill>
                  <a:srgbClr val="000000"/>
                </a:solidFill>
              </a:rPr>
              <a:t> </a:t>
            </a:r>
            <a:r>
              <a:rPr u="none" dirty="0" err="1">
                <a:solidFill>
                  <a:srgbClr val="000000"/>
                </a:solidFill>
              </a:rPr>
              <a:t>والمحاكاة</a:t>
            </a:r>
            <a:r>
              <a:rPr u="none" dirty="0">
                <a:solidFill>
                  <a:srgbClr val="000000"/>
                </a:solidFill>
              </a:rPr>
              <a:t> </a:t>
            </a:r>
            <a:r>
              <a:rPr u="none" dirty="0" err="1">
                <a:solidFill>
                  <a:srgbClr val="000000"/>
                </a:solidFill>
              </a:rPr>
              <a:t>والعروض</a:t>
            </a:r>
            <a:r>
              <a:rPr b="0" u="none" dirty="0">
                <a:solidFill>
                  <a:srgbClr val="000000"/>
                </a:solidFil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p:cNvSpPr>
          <p:nvPr>
            <p:ph type="body" sz="quarter" idx="1"/>
          </p:nvPr>
        </p:nvSpPr>
        <p:spPr>
          <a:xfrm>
            <a:off x="457200" y="1052736"/>
            <a:ext cx="4040188" cy="1122140"/>
          </a:xfrm>
          <a:prstGeom prst="rect">
            <a:avLst/>
          </a:prstGeom>
          <a:solidFill>
            <a:srgbClr val="B3A2C7"/>
          </a:solidFill>
        </p:spPr>
        <p:txBody>
          <a:bodyPr/>
          <a:lstStyle/>
          <a:p>
            <a:pPr algn="r" defTabSz="841247">
              <a:lnSpc>
                <a:spcPct val="90000"/>
              </a:lnSpc>
              <a:spcBef>
                <a:spcPts val="400"/>
              </a:spcBef>
              <a:defRPr sz="2024"/>
            </a:pPr>
            <a:r>
              <a:t>ملاحظات عامة مهمة للمعلم عند تنفيذ النشاط:</a:t>
            </a:r>
          </a:p>
        </p:txBody>
      </p:sp>
      <p:sp>
        <p:nvSpPr>
          <p:cNvPr id="223" name="Shape 223"/>
          <p:cNvSpPr/>
          <p:nvPr/>
        </p:nvSpPr>
        <p:spPr>
          <a:xfrm>
            <a:off x="457200" y="2174875"/>
            <a:ext cx="4040188" cy="3951288"/>
          </a:xfrm>
          <a:prstGeom prst="rect">
            <a:avLst/>
          </a:prstGeom>
          <a:solidFill>
            <a:srgbClr val="FCD5B5"/>
          </a:solidFill>
          <a:ln>
            <a:solidFill>
              <a:srgbClr val="604A7B"/>
            </a:solidFill>
          </a:ln>
          <a:extLst>
            <a:ext uri="{C572A759-6A51-4108-AA02-DFA0A04FC94B}">
              <ma14:wrappingTextBoxFlag xmlns:ma14="http://schemas.microsoft.com/office/mac/drawingml/2011/main" xmlns="" val="1"/>
            </a:ext>
          </a:extLst>
        </p:spPr>
        <p:txBody>
          <a:bodyPr lIns="45719" rIns="45719">
            <a:normAutofit/>
          </a:bodyPr>
          <a:lstStyle/>
          <a:p>
            <a:pPr marL="342900" indent="-342900" algn="just" rtl="1">
              <a:spcBef>
                <a:spcPts val="500"/>
              </a:spcBef>
              <a:defRPr sz="2400" b="1"/>
            </a:pPr>
            <a:r>
              <a:t>    وزع أجهزة مختلفة على كل مجموعة واترك المجال للمتعلمين لتصنيفها من دون تحديد المعيار.</a:t>
            </a:r>
          </a:p>
        </p:txBody>
      </p:sp>
      <p:sp>
        <p:nvSpPr>
          <p:cNvPr id="224" name="Shape 224"/>
          <p:cNvSpPr>
            <a:spLocks noGrp="1"/>
          </p:cNvSpPr>
          <p:nvPr>
            <p:ph type="body" idx="13"/>
          </p:nvPr>
        </p:nvSpPr>
        <p:spPr>
          <a:xfrm>
            <a:off x="4645025" y="1052736"/>
            <a:ext cx="4103440" cy="1122140"/>
          </a:xfrm>
          <a:prstGeom prst="rect">
            <a:avLst/>
          </a:prstGeom>
          <a:solidFill>
            <a:srgbClr val="B3A2C7"/>
          </a:solidFill>
          <a:extLst>
            <a:ext uri="{C572A759-6A51-4108-AA02-DFA0A04FC94B}">
              <ma14:wrappingTextBoxFlag xmlns:ma14="http://schemas.microsoft.com/office/mac/drawingml/2011/main" xmlns="" val="1"/>
            </a:ext>
          </a:extLst>
        </p:spPr>
        <p:txBody>
          <a:bodyPr/>
          <a:lstStyle/>
          <a:p>
            <a:pPr marL="0" indent="0" algn="r" defTabSz="832104">
              <a:lnSpc>
                <a:spcPct val="90000"/>
              </a:lnSpc>
              <a:spcBef>
                <a:spcPts val="400"/>
              </a:spcBef>
              <a:buSzTx/>
              <a:buFontTx/>
              <a:buNone/>
              <a:defRPr sz="2002" b="1"/>
            </a:pPr>
            <a:r>
              <a:rPr dirty="0" err="1"/>
              <a:t>يستطيع</a:t>
            </a:r>
            <a:r>
              <a:rPr dirty="0"/>
              <a:t> </a:t>
            </a:r>
            <a:r>
              <a:rPr dirty="0" err="1"/>
              <a:t>المتعلم</a:t>
            </a:r>
            <a:r>
              <a:rPr dirty="0"/>
              <a:t> </a:t>
            </a:r>
            <a:r>
              <a:rPr dirty="0" err="1"/>
              <a:t>أن</a:t>
            </a:r>
            <a:r>
              <a:rPr dirty="0"/>
              <a:t>: </a:t>
            </a:r>
            <a:r>
              <a:rPr dirty="0" err="1" smtClean="0"/>
              <a:t>أمثلة</a:t>
            </a:r>
            <a:r>
              <a:rPr dirty="0" smtClean="0"/>
              <a:t> </a:t>
            </a:r>
            <a:r>
              <a:rPr dirty="0" err="1"/>
              <a:t>منوعة</a:t>
            </a:r>
            <a:r>
              <a:rPr dirty="0"/>
              <a:t> </a:t>
            </a:r>
            <a:r>
              <a:rPr dirty="0" err="1"/>
              <a:t>على</a:t>
            </a:r>
            <a:r>
              <a:rPr dirty="0"/>
              <a:t> </a:t>
            </a:r>
            <a:r>
              <a:rPr dirty="0" err="1"/>
              <a:t>الأنشطة</a:t>
            </a:r>
            <a:r>
              <a:rPr dirty="0"/>
              <a:t> </a:t>
            </a:r>
            <a:r>
              <a:rPr dirty="0" err="1"/>
              <a:t>الواردة</a:t>
            </a:r>
            <a:r>
              <a:rPr dirty="0"/>
              <a:t> </a:t>
            </a:r>
            <a:r>
              <a:rPr dirty="0" err="1"/>
              <a:t>في</a:t>
            </a:r>
            <a:r>
              <a:rPr dirty="0"/>
              <a:t> </a:t>
            </a:r>
            <a:r>
              <a:rPr dirty="0" err="1" smtClean="0"/>
              <a:t>المنهج</a:t>
            </a:r>
            <a:endParaRPr dirty="0"/>
          </a:p>
        </p:txBody>
      </p:sp>
      <p:sp>
        <p:nvSpPr>
          <p:cNvPr id="225" name="Shape 225"/>
          <p:cNvSpPr/>
          <p:nvPr/>
        </p:nvSpPr>
        <p:spPr>
          <a:xfrm>
            <a:off x="4645025" y="2174875"/>
            <a:ext cx="4103440" cy="3951288"/>
          </a:xfrm>
          <a:prstGeom prst="rect">
            <a:avLst/>
          </a:prstGeom>
          <a:solidFill>
            <a:srgbClr val="FCD5B5"/>
          </a:solidFill>
          <a:ln>
            <a:solidFill>
              <a:srgbClr val="604A7B"/>
            </a:solidFill>
          </a:ln>
          <a:extLst>
            <a:ext uri="{C572A759-6A51-4108-AA02-DFA0A04FC94B}">
              <ma14:wrappingTextBoxFlag xmlns:ma14="http://schemas.microsoft.com/office/mac/drawingml/2011/main" xmlns="" val="1"/>
            </a:ext>
          </a:extLst>
        </p:spPr>
        <p:txBody>
          <a:bodyPr lIns="45719" rIns="45719">
            <a:normAutofit/>
          </a:bodyPr>
          <a:lstStyle/>
          <a:p>
            <a:pPr marL="322325" indent="-322325" algn="just" defTabSz="859536" rtl="1">
              <a:spcBef>
                <a:spcPts val="500"/>
              </a:spcBef>
              <a:defRPr sz="2256"/>
            </a:pPr>
            <a:r>
              <a:rPr dirty="0"/>
              <a:t>    </a:t>
            </a:r>
            <a:r>
              <a:rPr b="1" dirty="0" err="1">
                <a:solidFill>
                  <a:srgbClr val="0070C0"/>
                </a:solidFill>
              </a:rPr>
              <a:t>نشاط</a:t>
            </a:r>
            <a:r>
              <a:rPr b="1" dirty="0">
                <a:solidFill>
                  <a:srgbClr val="0070C0"/>
                </a:solidFill>
              </a:rPr>
              <a:t> (1) </a:t>
            </a:r>
            <a:r>
              <a:rPr b="1" dirty="0" err="1">
                <a:solidFill>
                  <a:srgbClr val="0070C0"/>
                </a:solidFill>
              </a:rPr>
              <a:t>الأجهزة</a:t>
            </a:r>
            <a:r>
              <a:rPr b="1" dirty="0">
                <a:solidFill>
                  <a:srgbClr val="0070C0"/>
                </a:solidFill>
              </a:rPr>
              <a:t> </a:t>
            </a:r>
            <a:r>
              <a:rPr b="1" dirty="0" err="1">
                <a:solidFill>
                  <a:srgbClr val="0070C0"/>
                </a:solidFill>
              </a:rPr>
              <a:t>الكهربائية</a:t>
            </a:r>
            <a:endParaRPr b="1" dirty="0">
              <a:solidFill>
                <a:srgbClr val="0070C0"/>
              </a:solidFill>
            </a:endParaRPr>
          </a:p>
          <a:p>
            <a:pPr marL="322325" indent="-322325" algn="just" defTabSz="859536" rtl="1">
              <a:spcBef>
                <a:spcPts val="500"/>
              </a:spcBef>
              <a:defRPr sz="2256" b="1"/>
            </a:pPr>
            <a:r>
              <a:rPr dirty="0"/>
              <a:t>    </a:t>
            </a:r>
            <a:r>
              <a:rPr dirty="0" err="1"/>
              <a:t>صنف</a:t>
            </a:r>
            <a:r>
              <a:rPr dirty="0"/>
              <a:t> </a:t>
            </a:r>
            <a:r>
              <a:rPr dirty="0" err="1"/>
              <a:t>الأجهزة</a:t>
            </a:r>
            <a:r>
              <a:rPr dirty="0"/>
              <a:t> </a:t>
            </a:r>
            <a:r>
              <a:rPr dirty="0" err="1"/>
              <a:t>الكهربائية</a:t>
            </a:r>
            <a:r>
              <a:rPr dirty="0"/>
              <a:t> </a:t>
            </a:r>
            <a:r>
              <a:rPr dirty="0" err="1"/>
              <a:t>التي</a:t>
            </a:r>
            <a:r>
              <a:rPr dirty="0"/>
              <a:t> </a:t>
            </a:r>
            <a:r>
              <a:rPr dirty="0" err="1"/>
              <a:t>أمامك</a:t>
            </a:r>
            <a:r>
              <a:rPr dirty="0"/>
              <a:t> </a:t>
            </a:r>
            <a:r>
              <a:rPr dirty="0" err="1"/>
              <a:t>إلى</a:t>
            </a:r>
            <a:r>
              <a:rPr dirty="0"/>
              <a:t> </a:t>
            </a:r>
            <a:r>
              <a:rPr dirty="0" err="1"/>
              <a:t>مجموعتين</a:t>
            </a:r>
            <a:r>
              <a:rPr dirty="0"/>
              <a:t>. </a:t>
            </a:r>
            <a:r>
              <a:rPr dirty="0" err="1"/>
              <a:t>دع</a:t>
            </a:r>
            <a:r>
              <a:rPr dirty="0"/>
              <a:t> </a:t>
            </a:r>
            <a:r>
              <a:rPr dirty="0" err="1"/>
              <a:t>المتعلمين</a:t>
            </a:r>
            <a:r>
              <a:rPr dirty="0"/>
              <a:t> </a:t>
            </a:r>
            <a:r>
              <a:rPr dirty="0" err="1"/>
              <a:t>يصنفون</a:t>
            </a:r>
            <a:r>
              <a:rPr dirty="0"/>
              <a:t> </a:t>
            </a:r>
            <a:r>
              <a:rPr dirty="0" err="1"/>
              <a:t>الأجهزة</a:t>
            </a:r>
            <a:r>
              <a:rPr dirty="0"/>
              <a:t> </a:t>
            </a:r>
            <a:r>
              <a:rPr dirty="0" err="1"/>
              <a:t>التي</a:t>
            </a:r>
            <a:r>
              <a:rPr dirty="0"/>
              <a:t> </a:t>
            </a:r>
            <a:r>
              <a:rPr dirty="0" err="1"/>
              <a:t>أمامهم</a:t>
            </a:r>
            <a:r>
              <a:rPr dirty="0"/>
              <a:t> </a:t>
            </a:r>
            <a:r>
              <a:rPr dirty="0" err="1"/>
              <a:t>إلى</a:t>
            </a:r>
            <a:r>
              <a:rPr dirty="0"/>
              <a:t> </a:t>
            </a:r>
            <a:r>
              <a:rPr dirty="0" err="1"/>
              <a:t>مجموعتين</a:t>
            </a:r>
            <a:r>
              <a:rPr dirty="0"/>
              <a:t> </a:t>
            </a:r>
            <a:r>
              <a:rPr dirty="0" err="1"/>
              <a:t>من</a:t>
            </a:r>
            <a:r>
              <a:rPr dirty="0"/>
              <a:t> </a:t>
            </a:r>
            <a:r>
              <a:rPr dirty="0" err="1"/>
              <a:t>دون</a:t>
            </a:r>
            <a:r>
              <a:rPr dirty="0"/>
              <a:t> </a:t>
            </a:r>
            <a:r>
              <a:rPr dirty="0" err="1"/>
              <a:t>تحديد</a:t>
            </a:r>
            <a:r>
              <a:rPr dirty="0"/>
              <a:t> </a:t>
            </a:r>
            <a:r>
              <a:rPr dirty="0" err="1"/>
              <a:t>معيار</a:t>
            </a:r>
            <a:r>
              <a:rPr dirty="0"/>
              <a:t>.</a:t>
            </a:r>
          </a:p>
          <a:p>
            <a:pPr marL="322325" indent="-322325" algn="just" defTabSz="859536" rtl="1">
              <a:spcBef>
                <a:spcPts val="500"/>
              </a:spcBef>
              <a:defRPr sz="2256" b="1"/>
            </a:pPr>
            <a:r>
              <a:rPr dirty="0"/>
              <a:t>   </a:t>
            </a:r>
            <a:r>
              <a:rPr dirty="0" err="1"/>
              <a:t>ركز</a:t>
            </a:r>
            <a:r>
              <a:rPr dirty="0"/>
              <a:t> </a:t>
            </a:r>
            <a:r>
              <a:rPr dirty="0" err="1"/>
              <a:t>في</a:t>
            </a:r>
            <a:r>
              <a:rPr dirty="0"/>
              <a:t> </a:t>
            </a:r>
            <a:r>
              <a:rPr dirty="0" err="1"/>
              <a:t>هذا</a:t>
            </a:r>
            <a:r>
              <a:rPr dirty="0"/>
              <a:t> </a:t>
            </a:r>
            <a:r>
              <a:rPr dirty="0" err="1"/>
              <a:t>النشاط</a:t>
            </a:r>
            <a:r>
              <a:rPr dirty="0"/>
              <a:t> </a:t>
            </a:r>
            <a:r>
              <a:rPr dirty="0" err="1"/>
              <a:t>على</a:t>
            </a:r>
            <a:r>
              <a:rPr dirty="0"/>
              <a:t> </a:t>
            </a:r>
            <a:r>
              <a:rPr dirty="0" err="1"/>
              <a:t>المفهوم</a:t>
            </a:r>
            <a:r>
              <a:rPr dirty="0"/>
              <a:t> </a:t>
            </a:r>
            <a:r>
              <a:rPr dirty="0" err="1" smtClean="0"/>
              <a:t>الأساسي</a:t>
            </a:r>
            <a:r>
              <a:rPr lang="ar-KW" dirty="0"/>
              <a:t> </a:t>
            </a:r>
            <a:r>
              <a:rPr lang="ar-KW" dirty="0" smtClean="0"/>
              <a:t>(</a:t>
            </a:r>
            <a:r>
              <a:rPr dirty="0" err="1" smtClean="0"/>
              <a:t>الكهرباء</a:t>
            </a:r>
            <a:r>
              <a:rPr dirty="0" smtClean="0"/>
              <a:t> </a:t>
            </a:r>
            <a:r>
              <a:rPr dirty="0" err="1"/>
              <a:t>والبطارية</a:t>
            </a:r>
            <a:r>
              <a:rPr dirty="0"/>
              <a:t> </a:t>
            </a:r>
            <a:r>
              <a:rPr dirty="0" err="1"/>
              <a:t>مصدران</a:t>
            </a:r>
            <a:r>
              <a:rPr dirty="0"/>
              <a:t> </a:t>
            </a:r>
            <a:r>
              <a:rPr dirty="0" err="1" smtClean="0"/>
              <a:t>للكهرباء</a:t>
            </a:r>
            <a:r>
              <a:rPr lang="ar-KW" dirty="0" smtClean="0"/>
              <a:t>).</a:t>
            </a:r>
            <a:endParaRPr dirty="0"/>
          </a:p>
        </p:txBody>
      </p:sp>
      <p:pic>
        <p:nvPicPr>
          <p:cNvPr id="226" name="image22.png"/>
          <p:cNvPicPr>
            <a:picLocks noChangeAspect="1"/>
          </p:cNvPicPr>
          <p:nvPr/>
        </p:nvPicPr>
        <p:blipFill>
          <a:blip r:embed="rId2">
            <a:extLst/>
          </a:blip>
          <a:stretch>
            <a:fillRect/>
          </a:stretch>
        </p:blipFill>
        <p:spPr>
          <a:xfrm>
            <a:off x="2472883" y="4028742"/>
            <a:ext cx="1580759" cy="1548986"/>
          </a:xfrm>
          <a:prstGeom prst="rect">
            <a:avLst/>
          </a:prstGeom>
          <a:ln w="12700">
            <a:miter lim="400000"/>
          </a:ln>
        </p:spPr>
      </p:pic>
      <p:pic>
        <p:nvPicPr>
          <p:cNvPr id="227" name="image23.png"/>
          <p:cNvPicPr>
            <a:picLocks noChangeAspect="1"/>
          </p:cNvPicPr>
          <p:nvPr/>
        </p:nvPicPr>
        <p:blipFill>
          <a:blip r:embed="rId3">
            <a:extLst/>
          </a:blip>
          <a:stretch>
            <a:fillRect/>
          </a:stretch>
        </p:blipFill>
        <p:spPr>
          <a:xfrm>
            <a:off x="2276409" y="5634256"/>
            <a:ext cx="1973706" cy="1315804"/>
          </a:xfrm>
          <a:prstGeom prst="rect">
            <a:avLst/>
          </a:prstGeom>
          <a:ln w="12700">
            <a:miter lim="400000"/>
          </a:ln>
        </p:spPr>
      </p:pic>
      <p:pic>
        <p:nvPicPr>
          <p:cNvPr id="228" name="image24.png"/>
          <p:cNvPicPr>
            <a:picLocks noChangeAspect="1"/>
          </p:cNvPicPr>
          <p:nvPr/>
        </p:nvPicPr>
        <p:blipFill>
          <a:blip r:embed="rId4">
            <a:extLst/>
          </a:blip>
          <a:stretch>
            <a:fillRect/>
          </a:stretch>
        </p:blipFill>
        <p:spPr>
          <a:xfrm>
            <a:off x="136367" y="5019397"/>
            <a:ext cx="1749895" cy="175346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p:cNvSpPr>
          <p:nvPr>
            <p:ph type="body" sz="quarter" idx="1"/>
          </p:nvPr>
        </p:nvSpPr>
        <p:spPr>
          <a:xfrm>
            <a:off x="457200" y="1052736"/>
            <a:ext cx="4040188" cy="1122140"/>
          </a:xfrm>
          <a:prstGeom prst="rect">
            <a:avLst/>
          </a:prstGeom>
          <a:solidFill>
            <a:srgbClr val="C3D69B"/>
          </a:solidFill>
          <a:ln w="9525">
            <a:solidFill>
              <a:srgbClr val="4F6228"/>
            </a:solidFill>
            <a:round/>
          </a:ln>
        </p:spPr>
        <p:txBody>
          <a:bodyPr/>
          <a:lstStyle/>
          <a:p>
            <a:pPr algn="just" defTabSz="786384">
              <a:lnSpc>
                <a:spcPct val="80000"/>
              </a:lnSpc>
              <a:spcBef>
                <a:spcPts val="400"/>
              </a:spcBef>
              <a:defRPr sz="2064"/>
            </a:pPr>
            <a:r>
              <a:t>ملاحظات عامة مهمة للمعلم عند تنفيذ النشاط:</a:t>
            </a:r>
            <a:endParaRPr sz="2236"/>
          </a:p>
        </p:txBody>
      </p:sp>
      <p:sp>
        <p:nvSpPr>
          <p:cNvPr id="231" name="Shape 231"/>
          <p:cNvSpPr/>
          <p:nvPr/>
        </p:nvSpPr>
        <p:spPr>
          <a:xfrm>
            <a:off x="457200" y="2174875"/>
            <a:ext cx="4040188" cy="3951288"/>
          </a:xfrm>
          <a:prstGeom prst="rect">
            <a:avLst/>
          </a:prstGeom>
          <a:solidFill>
            <a:srgbClr val="FAC090"/>
          </a:solidFill>
          <a:ln>
            <a:solidFill>
              <a:srgbClr val="953735"/>
            </a:solidFill>
          </a:ln>
          <a:extLst>
            <a:ext uri="{C572A759-6A51-4108-AA02-DFA0A04FC94B}">
              <ma14:wrappingTextBoxFlag xmlns:ma14="http://schemas.microsoft.com/office/mac/drawingml/2011/main" xmlns="" val="1"/>
            </a:ext>
          </a:extLst>
        </p:spPr>
        <p:txBody>
          <a:bodyPr lIns="45719" rIns="45719">
            <a:normAutofit/>
          </a:bodyPr>
          <a:lstStyle>
            <a:lvl1pPr marL="342900" indent="-342900" algn="just">
              <a:spcBef>
                <a:spcPts val="500"/>
              </a:spcBef>
              <a:defRPr sz="2400"/>
            </a:lvl1pPr>
          </a:lstStyle>
          <a:p>
            <a:r>
              <a:t>  </a:t>
            </a:r>
          </a:p>
        </p:txBody>
      </p:sp>
      <p:sp>
        <p:nvSpPr>
          <p:cNvPr id="232" name="Shape 232"/>
          <p:cNvSpPr>
            <a:spLocks noGrp="1"/>
          </p:cNvSpPr>
          <p:nvPr>
            <p:ph type="body" idx="13"/>
          </p:nvPr>
        </p:nvSpPr>
        <p:spPr>
          <a:xfrm>
            <a:off x="4645025" y="1052736"/>
            <a:ext cx="4041775" cy="1122140"/>
          </a:xfrm>
          <a:prstGeom prst="rect">
            <a:avLst/>
          </a:prstGeom>
          <a:solidFill>
            <a:srgbClr val="C3D69B"/>
          </a:solidFill>
          <a:ln w="9525">
            <a:solidFill>
              <a:srgbClr val="4F6228"/>
            </a:solidFill>
            <a:round/>
          </a:ln>
          <a:extLst>
            <a:ext uri="{C572A759-6A51-4108-AA02-DFA0A04FC94B}">
              <ma14:wrappingTextBoxFlag xmlns:ma14="http://schemas.microsoft.com/office/mac/drawingml/2011/main" xmlns="" val="1"/>
            </a:ext>
          </a:extLst>
        </p:spPr>
        <p:txBody>
          <a:bodyPr/>
          <a:lstStyle/>
          <a:p>
            <a:pPr marL="0" indent="0" algn="r" defTabSz="740663">
              <a:lnSpc>
                <a:spcPct val="80000"/>
              </a:lnSpc>
              <a:spcBef>
                <a:spcPts val="400"/>
              </a:spcBef>
              <a:buSzTx/>
              <a:buFontTx/>
              <a:buNone/>
              <a:defRPr sz="2025" b="1"/>
            </a:pPr>
            <a:r>
              <a:rPr dirty="0" err="1"/>
              <a:t>يستطيع</a:t>
            </a:r>
            <a:r>
              <a:rPr dirty="0"/>
              <a:t> </a:t>
            </a:r>
            <a:r>
              <a:rPr dirty="0" err="1"/>
              <a:t>المتعلم</a:t>
            </a:r>
            <a:r>
              <a:rPr dirty="0"/>
              <a:t> </a:t>
            </a:r>
            <a:r>
              <a:rPr dirty="0" err="1"/>
              <a:t>أن</a:t>
            </a:r>
            <a:r>
              <a:rPr dirty="0"/>
              <a:t>: </a:t>
            </a:r>
            <a:r>
              <a:rPr dirty="0" err="1" smtClean="0"/>
              <a:t>أمثلة</a:t>
            </a:r>
            <a:r>
              <a:rPr dirty="0" smtClean="0"/>
              <a:t> </a:t>
            </a:r>
            <a:r>
              <a:rPr dirty="0" err="1"/>
              <a:t>منوعة</a:t>
            </a:r>
            <a:r>
              <a:rPr dirty="0"/>
              <a:t> </a:t>
            </a:r>
            <a:r>
              <a:rPr dirty="0" err="1"/>
              <a:t>على</a:t>
            </a:r>
            <a:r>
              <a:rPr dirty="0"/>
              <a:t> </a:t>
            </a:r>
            <a:r>
              <a:rPr dirty="0" err="1"/>
              <a:t>الأنشطة</a:t>
            </a:r>
            <a:r>
              <a:rPr dirty="0"/>
              <a:t> </a:t>
            </a:r>
            <a:r>
              <a:rPr dirty="0" err="1"/>
              <a:t>الواردة</a:t>
            </a:r>
            <a:r>
              <a:rPr dirty="0"/>
              <a:t> </a:t>
            </a:r>
            <a:r>
              <a:rPr dirty="0" err="1"/>
              <a:t>في</a:t>
            </a:r>
            <a:r>
              <a:rPr dirty="0"/>
              <a:t> </a:t>
            </a:r>
            <a:r>
              <a:rPr dirty="0" err="1" smtClean="0"/>
              <a:t>المنهج</a:t>
            </a:r>
            <a:endParaRPr sz="2268" dirty="0"/>
          </a:p>
        </p:txBody>
      </p:sp>
      <p:sp>
        <p:nvSpPr>
          <p:cNvPr id="233" name="Shape 233"/>
          <p:cNvSpPr/>
          <p:nvPr/>
        </p:nvSpPr>
        <p:spPr>
          <a:xfrm>
            <a:off x="4645025" y="2174875"/>
            <a:ext cx="4041775" cy="3951288"/>
          </a:xfrm>
          <a:prstGeom prst="rect">
            <a:avLst/>
          </a:prstGeom>
          <a:solidFill>
            <a:srgbClr val="FAC090"/>
          </a:solidFill>
          <a:ln>
            <a:solidFill>
              <a:srgbClr val="953735"/>
            </a:solidFill>
          </a:ln>
          <a:extLst>
            <a:ext uri="{C572A759-6A51-4108-AA02-DFA0A04FC94B}">
              <ma14:wrappingTextBoxFlag xmlns:ma14="http://schemas.microsoft.com/office/mac/drawingml/2011/main" xmlns="" val="1"/>
            </a:ext>
          </a:extLst>
        </p:spPr>
        <p:txBody>
          <a:bodyPr lIns="45719" rIns="45719">
            <a:normAutofit/>
          </a:bodyPr>
          <a:lstStyle/>
          <a:p>
            <a:pPr marL="301752" indent="-301752" algn="just" defTabSz="804672" rtl="1">
              <a:lnSpc>
                <a:spcPct val="80000"/>
              </a:lnSpc>
              <a:spcBef>
                <a:spcPts val="400"/>
              </a:spcBef>
              <a:defRPr sz="1760"/>
            </a:pPr>
            <a:r>
              <a:rPr dirty="0"/>
              <a:t>    </a:t>
            </a:r>
            <a:r>
              <a:rPr sz="1936" b="1" dirty="0" err="1"/>
              <a:t>اطرح</a:t>
            </a:r>
            <a:r>
              <a:rPr sz="1936" b="1" dirty="0"/>
              <a:t> </a:t>
            </a:r>
            <a:r>
              <a:rPr sz="1936" b="1" dirty="0" err="1"/>
              <a:t>سؤالاً</a:t>
            </a:r>
            <a:r>
              <a:rPr sz="1936" b="1" dirty="0"/>
              <a:t> </a:t>
            </a:r>
            <a:r>
              <a:rPr sz="1936" b="1" dirty="0" err="1"/>
              <a:t>على</a:t>
            </a:r>
            <a:r>
              <a:rPr sz="1936" b="1" dirty="0"/>
              <a:t> </a:t>
            </a:r>
            <a:r>
              <a:rPr sz="1936" b="1" dirty="0" err="1"/>
              <a:t>المتعلمين</a:t>
            </a:r>
            <a:r>
              <a:rPr sz="1936" b="1" dirty="0"/>
              <a:t>:</a:t>
            </a:r>
          </a:p>
          <a:p>
            <a:pPr marL="301752" indent="-301752" algn="just" defTabSz="804672" rtl="1">
              <a:lnSpc>
                <a:spcPct val="80000"/>
              </a:lnSpc>
              <a:spcBef>
                <a:spcPts val="400"/>
              </a:spcBef>
              <a:defRPr sz="1936" b="1"/>
            </a:pPr>
            <a:r>
              <a:rPr dirty="0"/>
              <a:t>    </a:t>
            </a:r>
            <a:r>
              <a:rPr dirty="0" err="1"/>
              <a:t>حاول</a:t>
            </a:r>
            <a:r>
              <a:rPr dirty="0"/>
              <a:t> </a:t>
            </a:r>
            <a:r>
              <a:rPr dirty="0" err="1"/>
              <a:t>أن</a:t>
            </a:r>
            <a:r>
              <a:rPr dirty="0"/>
              <a:t> </a:t>
            </a:r>
            <a:r>
              <a:rPr dirty="0" err="1"/>
              <a:t>تساعد</a:t>
            </a:r>
            <a:r>
              <a:rPr dirty="0"/>
              <a:t> </a:t>
            </a:r>
            <a:r>
              <a:rPr dirty="0" err="1"/>
              <a:t>هذه</a:t>
            </a:r>
            <a:r>
              <a:rPr dirty="0"/>
              <a:t> </a:t>
            </a:r>
            <a:r>
              <a:rPr dirty="0" err="1"/>
              <a:t>الأجهزة</a:t>
            </a:r>
            <a:r>
              <a:rPr dirty="0"/>
              <a:t> </a:t>
            </a:r>
            <a:r>
              <a:rPr dirty="0" err="1"/>
              <a:t>لكي</a:t>
            </a:r>
            <a:r>
              <a:rPr dirty="0"/>
              <a:t> </a:t>
            </a:r>
            <a:r>
              <a:rPr dirty="0" err="1"/>
              <a:t>تعمل</a:t>
            </a:r>
            <a:r>
              <a:rPr dirty="0"/>
              <a:t>. </a:t>
            </a:r>
            <a:r>
              <a:rPr dirty="0" err="1"/>
              <a:t>إلام</a:t>
            </a:r>
            <a:r>
              <a:rPr dirty="0"/>
              <a:t> </a:t>
            </a:r>
            <a:r>
              <a:rPr dirty="0" err="1"/>
              <a:t>تحتاج</a:t>
            </a:r>
            <a:r>
              <a:rPr dirty="0"/>
              <a:t>؟ </a:t>
            </a:r>
            <a:r>
              <a:rPr dirty="0" err="1"/>
              <a:t>من</a:t>
            </a:r>
            <a:r>
              <a:rPr dirty="0"/>
              <a:t> </a:t>
            </a:r>
            <a:r>
              <a:rPr dirty="0" err="1"/>
              <a:t>أين</a:t>
            </a:r>
            <a:r>
              <a:rPr dirty="0"/>
              <a:t> </a:t>
            </a:r>
            <a:r>
              <a:rPr dirty="0" err="1"/>
              <a:t>حصلت</a:t>
            </a:r>
            <a:r>
              <a:rPr dirty="0"/>
              <a:t> </a:t>
            </a:r>
            <a:r>
              <a:rPr dirty="0" err="1"/>
              <a:t>عليها</a:t>
            </a:r>
            <a:r>
              <a:rPr dirty="0"/>
              <a:t>؟ </a:t>
            </a:r>
            <a:r>
              <a:rPr dirty="0" err="1"/>
              <a:t>اطلب</a:t>
            </a:r>
            <a:r>
              <a:rPr dirty="0"/>
              <a:t> </a:t>
            </a:r>
            <a:r>
              <a:rPr dirty="0" err="1"/>
              <a:t>منهم</a:t>
            </a:r>
            <a:r>
              <a:rPr dirty="0"/>
              <a:t> </a:t>
            </a:r>
            <a:r>
              <a:rPr dirty="0" err="1"/>
              <a:t>تنفيذ</a:t>
            </a:r>
            <a:r>
              <a:rPr dirty="0"/>
              <a:t> </a:t>
            </a:r>
            <a:r>
              <a:rPr dirty="0" err="1"/>
              <a:t>النشاط</a:t>
            </a:r>
            <a:r>
              <a:rPr dirty="0"/>
              <a:t> </a:t>
            </a:r>
            <a:r>
              <a:rPr dirty="0" err="1"/>
              <a:t>في</a:t>
            </a:r>
            <a:r>
              <a:rPr dirty="0"/>
              <a:t> </a:t>
            </a:r>
            <a:r>
              <a:rPr dirty="0" err="1"/>
              <a:t>كتاب</a:t>
            </a:r>
            <a:r>
              <a:rPr dirty="0"/>
              <a:t> </a:t>
            </a:r>
            <a:r>
              <a:rPr dirty="0" err="1"/>
              <a:t>المتعلم</a:t>
            </a:r>
            <a:r>
              <a:rPr dirty="0"/>
              <a:t>.</a:t>
            </a:r>
            <a:endParaRPr sz="1760" dirty="0"/>
          </a:p>
          <a:p>
            <a:pPr marL="342900" indent="-342900" algn="just" defTabSz="804672" rtl="1">
              <a:lnSpc>
                <a:spcPct val="80000"/>
              </a:lnSpc>
              <a:spcBef>
                <a:spcPts val="400"/>
              </a:spcBef>
              <a:buSzPct val="100000"/>
              <a:buFont typeface="Arial" pitchFamily="34" charset="0"/>
              <a:buChar char="•"/>
              <a:defRPr sz="1936" b="1"/>
            </a:pPr>
            <a:r>
              <a:rPr dirty="0" err="1"/>
              <a:t>نوع</a:t>
            </a:r>
            <a:r>
              <a:rPr dirty="0"/>
              <a:t> </a:t>
            </a:r>
            <a:r>
              <a:rPr dirty="0" err="1"/>
              <a:t>النشاط</a:t>
            </a:r>
            <a:r>
              <a:rPr dirty="0"/>
              <a:t>: </a:t>
            </a:r>
            <a:r>
              <a:rPr dirty="0" err="1"/>
              <a:t>مجموعات</a:t>
            </a:r>
            <a:r>
              <a:rPr dirty="0"/>
              <a:t> (3-5)</a:t>
            </a:r>
            <a:endParaRPr sz="1760" dirty="0"/>
          </a:p>
          <a:p>
            <a:pPr marL="342900" indent="-342900" algn="just" defTabSz="804672" rtl="1">
              <a:lnSpc>
                <a:spcPct val="80000"/>
              </a:lnSpc>
              <a:spcBef>
                <a:spcPts val="400"/>
              </a:spcBef>
              <a:buSzPct val="100000"/>
              <a:buFont typeface="Arial" pitchFamily="34" charset="0"/>
              <a:buChar char="•"/>
              <a:defRPr sz="1936" b="1"/>
            </a:pPr>
            <a:r>
              <a:rPr dirty="0" err="1"/>
              <a:t>المهارات</a:t>
            </a:r>
            <a:r>
              <a:rPr dirty="0"/>
              <a:t> </a:t>
            </a:r>
            <a:r>
              <a:rPr dirty="0" err="1"/>
              <a:t>المكتسبة</a:t>
            </a:r>
            <a:r>
              <a:rPr dirty="0"/>
              <a:t>: </a:t>
            </a:r>
            <a:r>
              <a:rPr dirty="0" err="1"/>
              <a:t>الملاحظة</a:t>
            </a:r>
            <a:r>
              <a:rPr dirty="0"/>
              <a:t>, </a:t>
            </a:r>
            <a:r>
              <a:rPr dirty="0" err="1"/>
              <a:t>التصنيف</a:t>
            </a:r>
            <a:endParaRPr sz="1760" dirty="0"/>
          </a:p>
          <a:p>
            <a:pPr marL="342900" indent="-342900" algn="just" defTabSz="804672" rtl="1">
              <a:lnSpc>
                <a:spcPct val="80000"/>
              </a:lnSpc>
              <a:spcBef>
                <a:spcPts val="400"/>
              </a:spcBef>
              <a:buSzPct val="100000"/>
              <a:buFont typeface="Arial" pitchFamily="34" charset="0"/>
              <a:buChar char="•"/>
              <a:defRPr sz="1936" b="1"/>
            </a:pPr>
            <a:r>
              <a:rPr dirty="0" err="1"/>
              <a:t>المواد</a:t>
            </a:r>
            <a:r>
              <a:rPr dirty="0"/>
              <a:t> </a:t>
            </a:r>
            <a:r>
              <a:rPr dirty="0" err="1"/>
              <a:t>المستخدمة</a:t>
            </a:r>
            <a:r>
              <a:rPr dirty="0"/>
              <a:t> </a:t>
            </a:r>
            <a:r>
              <a:rPr dirty="0" err="1"/>
              <a:t>في</a:t>
            </a:r>
            <a:r>
              <a:rPr dirty="0"/>
              <a:t> </a:t>
            </a:r>
            <a:r>
              <a:rPr dirty="0" err="1"/>
              <a:t>النشاط</a:t>
            </a:r>
            <a:r>
              <a:rPr dirty="0"/>
              <a:t>: </a:t>
            </a:r>
            <a:r>
              <a:rPr dirty="0" err="1"/>
              <a:t>مجموعة</a:t>
            </a:r>
            <a:r>
              <a:rPr dirty="0"/>
              <a:t> </a:t>
            </a:r>
            <a:r>
              <a:rPr dirty="0" err="1"/>
              <a:t>أجهزة</a:t>
            </a:r>
            <a:r>
              <a:rPr dirty="0"/>
              <a:t> </a:t>
            </a:r>
            <a:r>
              <a:rPr dirty="0" err="1"/>
              <a:t>تعمل</a:t>
            </a:r>
            <a:r>
              <a:rPr dirty="0"/>
              <a:t> </a:t>
            </a:r>
            <a:r>
              <a:rPr dirty="0" err="1"/>
              <a:t>على</a:t>
            </a:r>
            <a:r>
              <a:rPr dirty="0"/>
              <a:t> </a:t>
            </a:r>
            <a:r>
              <a:rPr dirty="0" err="1"/>
              <a:t>الكهرباء</a:t>
            </a:r>
            <a:r>
              <a:rPr dirty="0"/>
              <a:t>, </a:t>
            </a:r>
            <a:r>
              <a:rPr dirty="0" err="1"/>
              <a:t>مجموعة</a:t>
            </a:r>
            <a:r>
              <a:rPr dirty="0"/>
              <a:t> </a:t>
            </a:r>
            <a:r>
              <a:rPr dirty="0" err="1"/>
              <a:t>أجهزة</a:t>
            </a:r>
            <a:r>
              <a:rPr dirty="0"/>
              <a:t> </a:t>
            </a:r>
            <a:r>
              <a:rPr dirty="0" err="1"/>
              <a:t>تعمل</a:t>
            </a:r>
            <a:r>
              <a:rPr dirty="0"/>
              <a:t> </a:t>
            </a:r>
            <a:r>
              <a:rPr dirty="0" err="1"/>
              <a:t>على</a:t>
            </a:r>
            <a:r>
              <a:rPr dirty="0"/>
              <a:t> </a:t>
            </a:r>
            <a:r>
              <a:rPr dirty="0" err="1"/>
              <a:t>البطارية</a:t>
            </a:r>
            <a:endParaRPr sz="1760" dirty="0"/>
          </a:p>
          <a:p>
            <a:pPr marL="342900" indent="-342900" algn="just" defTabSz="804672" rtl="1">
              <a:lnSpc>
                <a:spcPct val="80000"/>
              </a:lnSpc>
              <a:spcBef>
                <a:spcPts val="400"/>
              </a:spcBef>
              <a:buSzPct val="100000"/>
              <a:buFont typeface="Arial" pitchFamily="34" charset="0"/>
              <a:buChar char="•"/>
              <a:defRPr sz="1936" b="1"/>
            </a:pPr>
            <a:r>
              <a:rPr dirty="0" err="1"/>
              <a:t>زمن</a:t>
            </a:r>
            <a:r>
              <a:rPr dirty="0"/>
              <a:t> </a:t>
            </a:r>
            <a:r>
              <a:rPr dirty="0" err="1"/>
              <a:t>النشاط</a:t>
            </a:r>
            <a:r>
              <a:rPr dirty="0"/>
              <a:t> </a:t>
            </a:r>
            <a:r>
              <a:rPr dirty="0" err="1"/>
              <a:t>المقترح</a:t>
            </a:r>
            <a:r>
              <a:rPr dirty="0"/>
              <a:t>: 15 </a:t>
            </a:r>
            <a:r>
              <a:rPr dirty="0" err="1"/>
              <a:t>دقيقة</a:t>
            </a:r>
            <a:endParaRPr dirty="0"/>
          </a:p>
        </p:txBody>
      </p:sp>
      <p:pic>
        <p:nvPicPr>
          <p:cNvPr id="234" name="image13.png"/>
          <p:cNvPicPr>
            <a:picLocks noChangeAspect="1"/>
          </p:cNvPicPr>
          <p:nvPr/>
        </p:nvPicPr>
        <p:blipFill>
          <a:blip r:embed="rId2">
            <a:extLst/>
          </a:blip>
          <a:stretch>
            <a:fillRect/>
          </a:stretch>
        </p:blipFill>
        <p:spPr>
          <a:xfrm>
            <a:off x="2744503" y="2352049"/>
            <a:ext cx="1703258" cy="1798471"/>
          </a:xfrm>
          <a:prstGeom prst="rect">
            <a:avLst/>
          </a:prstGeom>
          <a:ln w="12700">
            <a:miter lim="400000"/>
          </a:ln>
        </p:spPr>
      </p:pic>
      <p:pic>
        <p:nvPicPr>
          <p:cNvPr id="235" name="image25.png"/>
          <p:cNvPicPr>
            <a:picLocks noChangeAspect="1"/>
          </p:cNvPicPr>
          <p:nvPr/>
        </p:nvPicPr>
        <p:blipFill>
          <a:blip r:embed="rId3">
            <a:extLst/>
          </a:blip>
          <a:stretch>
            <a:fillRect/>
          </a:stretch>
        </p:blipFill>
        <p:spPr>
          <a:xfrm>
            <a:off x="457200" y="3797508"/>
            <a:ext cx="1715337" cy="232865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p:cNvSpPr>
          <p:nvPr>
            <p:ph type="body" sz="quarter" idx="1"/>
          </p:nvPr>
        </p:nvSpPr>
        <p:spPr>
          <a:xfrm>
            <a:off x="457200" y="908720"/>
            <a:ext cx="4040188" cy="1266155"/>
          </a:xfrm>
          <a:prstGeom prst="rect">
            <a:avLst/>
          </a:prstGeom>
          <a:solidFill>
            <a:srgbClr val="F2DCDB"/>
          </a:solidFill>
          <a:ln w="9525">
            <a:solidFill>
              <a:srgbClr val="953735"/>
            </a:solidFill>
            <a:round/>
          </a:ln>
        </p:spPr>
        <p:txBody>
          <a:bodyPr/>
          <a:lstStyle/>
          <a:p>
            <a:pPr algn="r" defTabSz="813816">
              <a:defRPr sz="2136"/>
            </a:pPr>
            <a:r>
              <a:t>ملاحظات عامة مهمة للمعلم عند تنفيذ النشاط:</a:t>
            </a:r>
          </a:p>
        </p:txBody>
      </p:sp>
      <p:sp>
        <p:nvSpPr>
          <p:cNvPr id="238" name="Shape 238"/>
          <p:cNvSpPr/>
          <p:nvPr/>
        </p:nvSpPr>
        <p:spPr>
          <a:xfrm>
            <a:off x="457200" y="2174874"/>
            <a:ext cx="4040188" cy="4278463"/>
          </a:xfrm>
          <a:prstGeom prst="rect">
            <a:avLst/>
          </a:prstGeom>
          <a:solidFill>
            <a:srgbClr val="B9CDE5"/>
          </a:solidFill>
          <a:ln>
            <a:solidFill>
              <a:srgbClr val="4F6228"/>
            </a:solidFill>
          </a:ln>
          <a:extLst>
            <a:ext uri="{C572A759-6A51-4108-AA02-DFA0A04FC94B}">
              <ma14:wrappingTextBoxFlag xmlns:ma14="http://schemas.microsoft.com/office/mac/drawingml/2011/main" xmlns="" val="1"/>
            </a:ext>
          </a:extLst>
        </p:spPr>
        <p:txBody>
          <a:bodyPr lIns="45719" rIns="45719">
            <a:normAutofit/>
          </a:bodyPr>
          <a:lstStyle/>
          <a:p>
            <a:pPr marL="342900" indent="-342900" algn="just" rtl="1">
              <a:spcBef>
                <a:spcPts val="500"/>
              </a:spcBef>
              <a:defRPr sz="2400"/>
            </a:pPr>
            <a:r>
              <a:rPr b="1" dirty="0" err="1"/>
              <a:t>ناقش</a:t>
            </a:r>
            <a:r>
              <a:rPr b="1" dirty="0"/>
              <a:t> </a:t>
            </a:r>
            <a:r>
              <a:rPr b="1" dirty="0" err="1"/>
              <a:t>نتائج</a:t>
            </a:r>
            <a:r>
              <a:rPr b="1" dirty="0"/>
              <a:t> </a:t>
            </a:r>
            <a:r>
              <a:rPr b="1" dirty="0" err="1"/>
              <a:t>المتعلمين</a:t>
            </a:r>
            <a:r>
              <a:rPr b="1" dirty="0"/>
              <a:t> </a:t>
            </a:r>
            <a:r>
              <a:rPr b="1" dirty="0" err="1"/>
              <a:t>في</a:t>
            </a:r>
            <a:r>
              <a:rPr b="1" dirty="0"/>
              <a:t> </a:t>
            </a:r>
            <a:r>
              <a:rPr b="1" dirty="0" err="1"/>
              <a:t>نهاية</a:t>
            </a:r>
            <a:r>
              <a:rPr b="1" dirty="0"/>
              <a:t> </a:t>
            </a:r>
            <a:r>
              <a:rPr b="1" dirty="0" err="1"/>
              <a:t>النشاط</a:t>
            </a:r>
            <a:r>
              <a:rPr b="1" dirty="0" smtClean="0"/>
              <a:t>.</a:t>
            </a:r>
            <a:r>
              <a:rPr dirty="0" smtClean="0"/>
              <a:t>  </a:t>
            </a:r>
            <a:endParaRPr dirty="0"/>
          </a:p>
        </p:txBody>
      </p:sp>
      <p:sp>
        <p:nvSpPr>
          <p:cNvPr id="239" name="Shape 239"/>
          <p:cNvSpPr>
            <a:spLocks noGrp="1"/>
          </p:cNvSpPr>
          <p:nvPr>
            <p:ph type="body" idx="13"/>
          </p:nvPr>
        </p:nvSpPr>
        <p:spPr>
          <a:xfrm>
            <a:off x="4645025" y="908720"/>
            <a:ext cx="4041775" cy="1266155"/>
          </a:xfrm>
          <a:prstGeom prst="rect">
            <a:avLst/>
          </a:prstGeom>
          <a:solidFill>
            <a:srgbClr val="F2DCDB"/>
          </a:solidFill>
          <a:ln w="9525">
            <a:solidFill>
              <a:srgbClr val="953735"/>
            </a:solidFill>
            <a:round/>
          </a:ln>
          <a:extLst>
            <a:ext uri="{C572A759-6A51-4108-AA02-DFA0A04FC94B}">
              <ma14:wrappingTextBoxFlag xmlns:ma14="http://schemas.microsoft.com/office/mac/drawingml/2011/main" xmlns="" val="1"/>
            </a:ext>
          </a:extLst>
        </p:spPr>
        <p:txBody>
          <a:bodyPr/>
          <a:lstStyle/>
          <a:p>
            <a:pPr marL="0" indent="0" algn="r" defTabSz="813816">
              <a:spcBef>
                <a:spcPts val="500"/>
              </a:spcBef>
              <a:buSzTx/>
              <a:buFontTx/>
              <a:buNone/>
              <a:defRPr sz="2136" b="1"/>
            </a:pPr>
            <a:r>
              <a:rPr dirty="0" err="1"/>
              <a:t>يستطيع</a:t>
            </a:r>
            <a:r>
              <a:rPr dirty="0"/>
              <a:t> </a:t>
            </a:r>
            <a:r>
              <a:rPr dirty="0" err="1"/>
              <a:t>المتعلم</a:t>
            </a:r>
            <a:r>
              <a:rPr dirty="0"/>
              <a:t> </a:t>
            </a:r>
            <a:r>
              <a:rPr dirty="0" err="1"/>
              <a:t>أن</a:t>
            </a:r>
            <a:r>
              <a:rPr dirty="0"/>
              <a:t>: </a:t>
            </a:r>
            <a:r>
              <a:rPr dirty="0" err="1" smtClean="0"/>
              <a:t>أمثلة</a:t>
            </a:r>
            <a:r>
              <a:rPr dirty="0" smtClean="0"/>
              <a:t> </a:t>
            </a:r>
            <a:r>
              <a:rPr dirty="0" err="1"/>
              <a:t>منوعة</a:t>
            </a:r>
            <a:r>
              <a:rPr dirty="0"/>
              <a:t> </a:t>
            </a:r>
            <a:r>
              <a:rPr dirty="0" err="1"/>
              <a:t>على</a:t>
            </a:r>
            <a:r>
              <a:rPr dirty="0"/>
              <a:t> </a:t>
            </a:r>
            <a:r>
              <a:rPr dirty="0" err="1"/>
              <a:t>الأنشطة</a:t>
            </a:r>
            <a:r>
              <a:rPr dirty="0"/>
              <a:t> </a:t>
            </a:r>
            <a:r>
              <a:rPr dirty="0" err="1"/>
              <a:t>الواردة</a:t>
            </a:r>
            <a:r>
              <a:rPr dirty="0"/>
              <a:t> </a:t>
            </a:r>
            <a:r>
              <a:rPr dirty="0" err="1"/>
              <a:t>في</a:t>
            </a:r>
            <a:r>
              <a:rPr dirty="0"/>
              <a:t> </a:t>
            </a:r>
            <a:r>
              <a:rPr dirty="0" err="1" smtClean="0"/>
              <a:t>المنهج</a:t>
            </a:r>
            <a:endParaRPr dirty="0"/>
          </a:p>
        </p:txBody>
      </p:sp>
      <p:sp>
        <p:nvSpPr>
          <p:cNvPr id="240" name="Shape 240"/>
          <p:cNvSpPr/>
          <p:nvPr/>
        </p:nvSpPr>
        <p:spPr>
          <a:xfrm>
            <a:off x="4645025" y="2174874"/>
            <a:ext cx="4041775" cy="4278461"/>
          </a:xfrm>
          <a:prstGeom prst="rect">
            <a:avLst/>
          </a:prstGeom>
          <a:solidFill>
            <a:srgbClr val="B9CDE5"/>
          </a:solidFill>
          <a:ln>
            <a:solidFill>
              <a:srgbClr val="4F6228"/>
            </a:solidFill>
          </a:ln>
          <a:extLst>
            <a:ext uri="{C572A759-6A51-4108-AA02-DFA0A04FC94B}">
              <ma14:wrappingTextBoxFlag xmlns:ma14="http://schemas.microsoft.com/office/mac/drawingml/2011/main" xmlns="" val="1"/>
            </a:ext>
          </a:extLst>
        </p:spPr>
        <p:txBody>
          <a:bodyPr lIns="45719" rIns="45719">
            <a:normAutofit/>
          </a:bodyPr>
          <a:lstStyle/>
          <a:p>
            <a:pPr marL="301752" indent="-301752" algn="just" defTabSz="804672" rtl="1">
              <a:lnSpc>
                <a:spcPct val="90000"/>
              </a:lnSpc>
              <a:spcBef>
                <a:spcPts val="400"/>
              </a:spcBef>
              <a:defRPr sz="1936"/>
            </a:pPr>
            <a:r>
              <a:rPr dirty="0"/>
              <a:t>    </a:t>
            </a:r>
            <a:r>
              <a:rPr b="1" dirty="0" err="1">
                <a:solidFill>
                  <a:srgbClr val="0070C0"/>
                </a:solidFill>
              </a:rPr>
              <a:t>نشاط</a:t>
            </a:r>
            <a:r>
              <a:rPr b="1" dirty="0">
                <a:solidFill>
                  <a:srgbClr val="0070C0"/>
                </a:solidFill>
              </a:rPr>
              <a:t> (2) </a:t>
            </a:r>
            <a:r>
              <a:rPr b="1" dirty="0" err="1">
                <a:solidFill>
                  <a:srgbClr val="0070C0"/>
                </a:solidFill>
              </a:rPr>
              <a:t>أجهزة</a:t>
            </a:r>
            <a:r>
              <a:rPr b="1" dirty="0">
                <a:solidFill>
                  <a:srgbClr val="0070C0"/>
                </a:solidFill>
              </a:rPr>
              <a:t> </a:t>
            </a:r>
            <a:r>
              <a:rPr b="1" dirty="0" err="1">
                <a:solidFill>
                  <a:srgbClr val="0070C0"/>
                </a:solidFill>
              </a:rPr>
              <a:t>تعمل</a:t>
            </a:r>
            <a:r>
              <a:rPr b="1" dirty="0">
                <a:solidFill>
                  <a:srgbClr val="0070C0"/>
                </a:solidFill>
              </a:rPr>
              <a:t> </a:t>
            </a:r>
            <a:r>
              <a:rPr b="1" dirty="0" err="1">
                <a:solidFill>
                  <a:srgbClr val="0070C0"/>
                </a:solidFill>
              </a:rPr>
              <a:t>على</a:t>
            </a:r>
            <a:r>
              <a:rPr b="1" dirty="0">
                <a:solidFill>
                  <a:srgbClr val="0070C0"/>
                </a:solidFill>
              </a:rPr>
              <a:t> </a:t>
            </a:r>
            <a:r>
              <a:rPr b="1" dirty="0" err="1">
                <a:solidFill>
                  <a:srgbClr val="0070C0"/>
                </a:solidFill>
              </a:rPr>
              <a:t>البطارية</a:t>
            </a:r>
            <a:r>
              <a:rPr b="1" dirty="0">
                <a:solidFill>
                  <a:srgbClr val="0070C0"/>
                </a:solidFill>
              </a:rPr>
              <a:t> – </a:t>
            </a:r>
            <a:r>
              <a:rPr b="1" dirty="0" err="1">
                <a:solidFill>
                  <a:srgbClr val="0070C0"/>
                </a:solidFill>
              </a:rPr>
              <a:t>أجهزة</a:t>
            </a:r>
            <a:r>
              <a:rPr b="1" dirty="0">
                <a:solidFill>
                  <a:srgbClr val="0070C0"/>
                </a:solidFill>
              </a:rPr>
              <a:t> </a:t>
            </a:r>
            <a:r>
              <a:rPr b="1" dirty="0" err="1">
                <a:solidFill>
                  <a:srgbClr val="0070C0"/>
                </a:solidFill>
              </a:rPr>
              <a:t>تعمل</a:t>
            </a:r>
            <a:r>
              <a:rPr b="1" dirty="0">
                <a:solidFill>
                  <a:srgbClr val="0070C0"/>
                </a:solidFill>
              </a:rPr>
              <a:t> </a:t>
            </a:r>
            <a:r>
              <a:rPr b="1" dirty="0" err="1">
                <a:solidFill>
                  <a:srgbClr val="0070C0"/>
                </a:solidFill>
              </a:rPr>
              <a:t>على</a:t>
            </a:r>
            <a:r>
              <a:rPr b="1" dirty="0">
                <a:solidFill>
                  <a:srgbClr val="0070C0"/>
                </a:solidFill>
              </a:rPr>
              <a:t> </a:t>
            </a:r>
            <a:r>
              <a:rPr b="1" dirty="0" err="1">
                <a:solidFill>
                  <a:srgbClr val="0070C0"/>
                </a:solidFill>
              </a:rPr>
              <a:t>الكهرباء</a:t>
            </a:r>
            <a:endParaRPr b="1" dirty="0">
              <a:solidFill>
                <a:srgbClr val="0070C0"/>
              </a:solidFill>
            </a:endParaRPr>
          </a:p>
          <a:p>
            <a:pPr marL="301752" indent="-301752" algn="just" defTabSz="804672" rtl="1">
              <a:lnSpc>
                <a:spcPct val="90000"/>
              </a:lnSpc>
              <a:spcBef>
                <a:spcPts val="400"/>
              </a:spcBef>
              <a:defRPr sz="1936" b="1"/>
            </a:pPr>
            <a:r>
              <a:rPr dirty="0"/>
              <a:t>    </a:t>
            </a:r>
            <a:r>
              <a:rPr dirty="0" err="1"/>
              <a:t>ارسم</a:t>
            </a:r>
            <a:r>
              <a:rPr dirty="0"/>
              <a:t> </a:t>
            </a:r>
            <a:r>
              <a:rPr dirty="0" err="1"/>
              <a:t>أجهزة</a:t>
            </a:r>
            <a:r>
              <a:rPr dirty="0"/>
              <a:t> </a:t>
            </a:r>
            <a:r>
              <a:rPr dirty="0" err="1"/>
              <a:t>كهربائية</a:t>
            </a:r>
            <a:r>
              <a:rPr dirty="0"/>
              <a:t> .</a:t>
            </a:r>
          </a:p>
          <a:p>
            <a:pPr marL="301752" indent="-301752" algn="just" defTabSz="804672" rtl="1">
              <a:lnSpc>
                <a:spcPct val="90000"/>
              </a:lnSpc>
              <a:spcBef>
                <a:spcPts val="400"/>
              </a:spcBef>
              <a:defRPr sz="1936" b="1"/>
            </a:pPr>
            <a:r>
              <a:rPr dirty="0"/>
              <a:t>    </a:t>
            </a:r>
            <a:r>
              <a:rPr dirty="0" err="1"/>
              <a:t>دع</a:t>
            </a:r>
            <a:r>
              <a:rPr dirty="0"/>
              <a:t> </a:t>
            </a:r>
            <a:r>
              <a:rPr dirty="0" err="1"/>
              <a:t>المتعلمين</a:t>
            </a:r>
            <a:r>
              <a:rPr dirty="0"/>
              <a:t> </a:t>
            </a:r>
            <a:r>
              <a:rPr dirty="0" err="1"/>
              <a:t>يرسمون</a:t>
            </a:r>
            <a:r>
              <a:rPr dirty="0"/>
              <a:t> </a:t>
            </a:r>
            <a:r>
              <a:rPr dirty="0" err="1"/>
              <a:t>جهازين</a:t>
            </a:r>
            <a:r>
              <a:rPr dirty="0"/>
              <a:t> </a:t>
            </a:r>
            <a:r>
              <a:rPr dirty="0" err="1"/>
              <a:t>مختلفين</a:t>
            </a:r>
            <a:r>
              <a:rPr dirty="0"/>
              <a:t>: </a:t>
            </a:r>
            <a:r>
              <a:rPr dirty="0" err="1"/>
              <a:t>جهاز</a:t>
            </a:r>
            <a:r>
              <a:rPr dirty="0"/>
              <a:t> </a:t>
            </a:r>
            <a:r>
              <a:rPr dirty="0" err="1"/>
              <a:t>يعمل</a:t>
            </a:r>
            <a:r>
              <a:rPr dirty="0"/>
              <a:t> </a:t>
            </a:r>
            <a:r>
              <a:rPr dirty="0" err="1"/>
              <a:t>على</a:t>
            </a:r>
            <a:r>
              <a:rPr dirty="0"/>
              <a:t> </a:t>
            </a:r>
            <a:r>
              <a:rPr dirty="0" err="1"/>
              <a:t>البطارية</a:t>
            </a:r>
            <a:r>
              <a:rPr dirty="0"/>
              <a:t> </a:t>
            </a:r>
            <a:r>
              <a:rPr dirty="0" err="1"/>
              <a:t>وجهاز</a:t>
            </a:r>
            <a:r>
              <a:rPr dirty="0"/>
              <a:t> </a:t>
            </a:r>
            <a:r>
              <a:rPr dirty="0" err="1"/>
              <a:t>يعمل</a:t>
            </a:r>
            <a:r>
              <a:rPr dirty="0"/>
              <a:t> </a:t>
            </a:r>
            <a:r>
              <a:rPr dirty="0" err="1"/>
              <a:t>على</a:t>
            </a:r>
            <a:r>
              <a:rPr dirty="0"/>
              <a:t> </a:t>
            </a:r>
            <a:r>
              <a:rPr dirty="0" err="1"/>
              <a:t>الكهرباء</a:t>
            </a:r>
            <a:r>
              <a:rPr dirty="0"/>
              <a:t>.</a:t>
            </a:r>
          </a:p>
          <a:p>
            <a:pPr marL="342900" indent="-342900" algn="just" defTabSz="804672" rtl="1">
              <a:lnSpc>
                <a:spcPct val="90000"/>
              </a:lnSpc>
              <a:spcBef>
                <a:spcPts val="400"/>
              </a:spcBef>
              <a:buSzPct val="100000"/>
              <a:buFont typeface="Arial" pitchFamily="34" charset="0"/>
              <a:buChar char="•"/>
              <a:defRPr sz="1936" b="1"/>
            </a:pPr>
            <a:r>
              <a:rPr dirty="0" err="1"/>
              <a:t>نوع</a:t>
            </a:r>
            <a:r>
              <a:rPr dirty="0"/>
              <a:t> </a:t>
            </a:r>
            <a:r>
              <a:rPr dirty="0" err="1"/>
              <a:t>النشاط</a:t>
            </a:r>
            <a:r>
              <a:rPr dirty="0"/>
              <a:t>: </a:t>
            </a:r>
            <a:r>
              <a:rPr dirty="0" err="1"/>
              <a:t>فردي</a:t>
            </a:r>
            <a:endParaRPr dirty="0"/>
          </a:p>
          <a:p>
            <a:pPr marL="342900" indent="-342900" algn="just" defTabSz="804672" rtl="1">
              <a:lnSpc>
                <a:spcPct val="90000"/>
              </a:lnSpc>
              <a:spcBef>
                <a:spcPts val="400"/>
              </a:spcBef>
              <a:buSzPct val="100000"/>
              <a:buFont typeface="Arial" pitchFamily="34" charset="0"/>
              <a:buChar char="•"/>
              <a:defRPr sz="1936" b="1"/>
            </a:pPr>
            <a:r>
              <a:rPr dirty="0" err="1"/>
              <a:t>المهارات</a:t>
            </a:r>
            <a:r>
              <a:rPr dirty="0"/>
              <a:t> </a:t>
            </a:r>
            <a:r>
              <a:rPr dirty="0" err="1"/>
              <a:t>المكتسبة</a:t>
            </a:r>
            <a:r>
              <a:rPr dirty="0"/>
              <a:t>: </a:t>
            </a:r>
            <a:r>
              <a:rPr dirty="0" err="1"/>
              <a:t>التعبير</a:t>
            </a:r>
            <a:r>
              <a:rPr dirty="0"/>
              <a:t> </a:t>
            </a:r>
            <a:r>
              <a:rPr dirty="0" err="1"/>
              <a:t>اللفظي</a:t>
            </a:r>
            <a:r>
              <a:rPr dirty="0"/>
              <a:t>, </a:t>
            </a:r>
            <a:r>
              <a:rPr dirty="0" err="1"/>
              <a:t>التعبير</a:t>
            </a:r>
            <a:r>
              <a:rPr dirty="0"/>
              <a:t> </a:t>
            </a:r>
            <a:r>
              <a:rPr dirty="0" err="1"/>
              <a:t>بالرسم</a:t>
            </a:r>
            <a:endParaRPr dirty="0"/>
          </a:p>
          <a:p>
            <a:pPr marL="342900" indent="-342900" algn="just" defTabSz="804672" rtl="1">
              <a:lnSpc>
                <a:spcPct val="90000"/>
              </a:lnSpc>
              <a:spcBef>
                <a:spcPts val="400"/>
              </a:spcBef>
              <a:buSzPct val="100000"/>
              <a:buFont typeface="Arial" pitchFamily="34" charset="0"/>
              <a:buChar char="•"/>
              <a:defRPr sz="1936" b="1"/>
            </a:pPr>
            <a:r>
              <a:rPr dirty="0" err="1"/>
              <a:t>المواد</a:t>
            </a:r>
            <a:r>
              <a:rPr dirty="0"/>
              <a:t> </a:t>
            </a:r>
            <a:r>
              <a:rPr dirty="0" err="1"/>
              <a:t>المستخدمة</a:t>
            </a:r>
            <a:r>
              <a:rPr dirty="0"/>
              <a:t> </a:t>
            </a:r>
            <a:r>
              <a:rPr dirty="0" err="1"/>
              <a:t>في</a:t>
            </a:r>
            <a:r>
              <a:rPr dirty="0"/>
              <a:t> </a:t>
            </a:r>
            <a:r>
              <a:rPr dirty="0" err="1"/>
              <a:t>النشاط</a:t>
            </a:r>
            <a:r>
              <a:rPr dirty="0"/>
              <a:t>: </a:t>
            </a:r>
            <a:r>
              <a:rPr dirty="0" err="1"/>
              <a:t>كتاب</a:t>
            </a:r>
            <a:r>
              <a:rPr dirty="0"/>
              <a:t> </a:t>
            </a:r>
            <a:r>
              <a:rPr dirty="0" err="1"/>
              <a:t>المتعلم</a:t>
            </a:r>
            <a:endParaRPr dirty="0"/>
          </a:p>
          <a:p>
            <a:pPr marL="342900" indent="-342900" algn="just" defTabSz="804672" rtl="1">
              <a:lnSpc>
                <a:spcPct val="90000"/>
              </a:lnSpc>
              <a:spcBef>
                <a:spcPts val="400"/>
              </a:spcBef>
              <a:buSzPct val="100000"/>
              <a:buFont typeface="Arial" pitchFamily="34" charset="0"/>
              <a:buChar char="•"/>
              <a:defRPr sz="1936" b="1"/>
            </a:pPr>
            <a:r>
              <a:rPr dirty="0" err="1"/>
              <a:t>زمن</a:t>
            </a:r>
            <a:r>
              <a:rPr dirty="0"/>
              <a:t> </a:t>
            </a:r>
            <a:r>
              <a:rPr dirty="0" err="1"/>
              <a:t>النشاط</a:t>
            </a:r>
            <a:r>
              <a:rPr dirty="0"/>
              <a:t> </a:t>
            </a:r>
            <a:r>
              <a:rPr dirty="0" err="1"/>
              <a:t>المقترح</a:t>
            </a:r>
            <a:r>
              <a:rPr dirty="0"/>
              <a:t>: 10 </a:t>
            </a:r>
            <a:r>
              <a:rPr dirty="0" err="1"/>
              <a:t>دقائق</a:t>
            </a:r>
            <a:endParaRPr dirty="0"/>
          </a:p>
        </p:txBody>
      </p:sp>
      <p:pic>
        <p:nvPicPr>
          <p:cNvPr id="241" name="image26.png"/>
          <p:cNvPicPr>
            <a:picLocks noChangeAspect="1"/>
          </p:cNvPicPr>
          <p:nvPr/>
        </p:nvPicPr>
        <p:blipFill>
          <a:blip r:embed="rId2">
            <a:extLst/>
          </a:blip>
          <a:stretch>
            <a:fillRect/>
          </a:stretch>
        </p:blipFill>
        <p:spPr>
          <a:xfrm>
            <a:off x="644576" y="4559508"/>
            <a:ext cx="1229755" cy="1615400"/>
          </a:xfrm>
          <a:prstGeom prst="rect">
            <a:avLst/>
          </a:prstGeom>
          <a:ln w="12700">
            <a:miter lim="400000"/>
          </a:ln>
        </p:spPr>
      </p:pic>
      <p:pic>
        <p:nvPicPr>
          <p:cNvPr id="242" name="image27.png"/>
          <p:cNvPicPr>
            <a:picLocks noChangeAspect="1"/>
          </p:cNvPicPr>
          <p:nvPr/>
        </p:nvPicPr>
        <p:blipFill>
          <a:blip r:embed="rId3">
            <a:extLst/>
          </a:blip>
          <a:stretch>
            <a:fillRect/>
          </a:stretch>
        </p:blipFill>
        <p:spPr>
          <a:xfrm>
            <a:off x="2021967" y="4229291"/>
            <a:ext cx="2420912" cy="22240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9B482AA5-0262-4EE0-8212-40ABB5BC2AED-L0-001.png"/>
          <p:cNvPicPr>
            <a:picLocks noChangeAspect="1"/>
          </p:cNvPicPr>
          <p:nvPr/>
        </p:nvPicPr>
        <p:blipFill>
          <a:blip r:embed="rId2">
            <a:extLst/>
          </a:blip>
          <a:stretch>
            <a:fillRect/>
          </a:stretch>
        </p:blipFill>
        <p:spPr>
          <a:xfrm>
            <a:off x="2000250" y="0"/>
            <a:ext cx="51435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p:cNvSpPr>
          <p:nvPr>
            <p:ph type="subTitle" sz="quarter" idx="1"/>
          </p:nvPr>
        </p:nvSpPr>
        <p:spPr>
          <a:prstGeom prst="rect">
            <a:avLst/>
          </a:prstGeom>
        </p:spPr>
        <p:txBody>
          <a:bodyPr/>
          <a:lstStyle/>
          <a:p>
            <a:pPr rtl="0">
              <a:defRPr/>
            </a:pPr>
            <a:endParaRPr/>
          </a:p>
        </p:txBody>
      </p:sp>
      <p:grpSp>
        <p:nvGrpSpPr>
          <p:cNvPr id="249" name="Group 249"/>
          <p:cNvGrpSpPr/>
          <p:nvPr/>
        </p:nvGrpSpPr>
        <p:grpSpPr>
          <a:xfrm>
            <a:off x="647700" y="864860"/>
            <a:ext cx="7848600" cy="1546226"/>
            <a:chOff x="0" y="0"/>
            <a:chExt cx="7848600" cy="1546225"/>
          </a:xfrm>
        </p:grpSpPr>
        <p:sp>
          <p:nvSpPr>
            <p:cNvPr id="248" name="Shape 248"/>
            <p:cNvSpPr/>
            <p:nvPr/>
          </p:nvSpPr>
          <p:spPr>
            <a:xfrm>
              <a:off x="38100" y="38100"/>
              <a:ext cx="7772400" cy="1470025"/>
            </a:xfrm>
            <a:prstGeom prst="rect">
              <a:avLst/>
            </a:prstGeom>
            <a:solidFill>
              <a:srgbClr val="FEFB4B"/>
            </a:solidFill>
            <a:ln>
              <a:noFill/>
            </a:ln>
            <a:effectLst/>
            <a:extLst>
              <a:ext uri="{C572A759-6A51-4108-AA02-DFA0A04FC94B}">
                <ma14:wrappingTextBoxFlag xmlns:ma14="http://schemas.microsoft.com/office/mac/drawingml/2011/main" xmlns="" val="1"/>
              </a:ext>
            </a:extLst>
          </p:spPr>
          <p:txBody>
            <a:bodyPr wrap="square" lIns="45719" tIns="45719" rIns="45719" bIns="45719" numCol="1" anchor="ctr">
              <a:normAutofit/>
            </a:bodyPr>
            <a:lstStyle>
              <a:lvl1pPr algn="ctr" rtl="1">
                <a:defRPr sz="4400" b="1">
                  <a:solidFill>
                    <a:srgbClr val="2A1680"/>
                  </a:solidFill>
                </a:defRPr>
              </a:lvl1pPr>
            </a:lstStyle>
            <a:p>
              <a:r>
                <a:t>أسلوب التعلم النشط</a:t>
              </a:r>
            </a:p>
          </p:txBody>
        </p:sp>
        <p:pic>
          <p:nvPicPr>
            <p:cNvPr id="247" name="Picture 246"/>
            <p:cNvPicPr>
              <a:picLocks/>
            </p:cNvPicPr>
            <p:nvPr/>
          </p:nvPicPr>
          <p:blipFill>
            <a:blip r:embed="rId2">
              <a:extLst/>
            </a:blip>
            <a:stretch>
              <a:fillRect/>
            </a:stretch>
          </p:blipFill>
          <p:spPr>
            <a:xfrm>
              <a:off x="0" y="0"/>
              <a:ext cx="7848600" cy="1546225"/>
            </a:xfrm>
            <a:prstGeom prst="rect">
              <a:avLst/>
            </a:prstGeom>
            <a:effectLst/>
          </p:spPr>
        </p:pic>
      </p:grpSp>
      <p:pic>
        <p:nvPicPr>
          <p:cNvPr id="250" name="27FA1479-6CB0-43D2-8D8C-2558770E5E4F-L0-001.jpeg"/>
          <p:cNvPicPr>
            <a:picLocks noChangeAspect="1"/>
          </p:cNvPicPr>
          <p:nvPr/>
        </p:nvPicPr>
        <p:blipFill>
          <a:blip r:embed="rId3">
            <a:extLst/>
          </a:blip>
          <a:stretch>
            <a:fillRect/>
          </a:stretch>
        </p:blipFill>
        <p:spPr>
          <a:xfrm>
            <a:off x="754996" y="2965129"/>
            <a:ext cx="7634008" cy="2615506"/>
          </a:xfrm>
          <a:prstGeom prst="rect">
            <a:avLst/>
          </a:prstGeom>
          <a:ln w="12700">
            <a:miter lim="400000"/>
          </a:ln>
        </p:spPr>
      </p:pic>
    </p:spTree>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p:cNvSpPr>
          <p:nvPr>
            <p:ph type="subTitle" sz="half" idx="1"/>
          </p:nvPr>
        </p:nvSpPr>
        <p:spPr>
          <a:xfrm>
            <a:off x="780882" y="2766138"/>
            <a:ext cx="7827729" cy="3118156"/>
          </a:xfrm>
          <a:prstGeom prst="rect">
            <a:avLst/>
          </a:prstGeom>
          <a:solidFill>
            <a:srgbClr val="00B0F0"/>
          </a:solidFill>
          <a:ln w="25400">
            <a:solidFill>
              <a:srgbClr val="E46C0A"/>
            </a:solidFill>
            <a:round/>
          </a:ln>
        </p:spPr>
        <p:txBody>
          <a:bodyPr/>
          <a:lstStyle>
            <a:lvl1pPr algn="just" defTabSz="841247">
              <a:spcBef>
                <a:spcPts val="0"/>
              </a:spcBef>
              <a:defRPr sz="4416" b="1">
                <a:solidFill>
                  <a:srgbClr val="FFFF00"/>
                </a:solidFill>
              </a:defRPr>
            </a:lvl1pPr>
          </a:lstStyle>
          <a:p>
            <a:r>
              <a:t>يمكن استخدام هذا الأسلوب في ملاحظة نشاط عملي، مقطع ڤيديو، ملاحظة سلوك كائن حي، صورة. </a:t>
            </a:r>
          </a:p>
        </p:txBody>
      </p:sp>
      <p:grpSp>
        <p:nvGrpSpPr>
          <p:cNvPr id="255" name="Group 255"/>
          <p:cNvGrpSpPr/>
          <p:nvPr/>
        </p:nvGrpSpPr>
        <p:grpSpPr>
          <a:xfrm>
            <a:off x="628650" y="569630"/>
            <a:ext cx="7886700" cy="1584326"/>
            <a:chOff x="0" y="0"/>
            <a:chExt cx="7886700" cy="1584325"/>
          </a:xfrm>
        </p:grpSpPr>
        <p:sp>
          <p:nvSpPr>
            <p:cNvPr id="254" name="Shape 254"/>
            <p:cNvSpPr/>
            <p:nvPr/>
          </p:nvSpPr>
          <p:spPr>
            <a:xfrm>
              <a:off x="57150" y="57150"/>
              <a:ext cx="7772400" cy="1470025"/>
            </a:xfrm>
            <a:prstGeom prst="rect">
              <a:avLst/>
            </a:prstGeom>
            <a:gradFill flip="none" rotWithShape="1">
              <a:gsLst>
                <a:gs pos="0">
                  <a:schemeClr val="accent1">
                    <a:hueOff val="357503"/>
                    <a:satOff val="54545"/>
                    <a:lumOff val="29273"/>
                  </a:schemeClr>
                </a:gs>
                <a:gs pos="35000">
                  <a:srgbClr val="BDD4FF"/>
                </a:gs>
                <a:gs pos="100000">
                  <a:schemeClr val="accent1">
                    <a:hueOff val="418253"/>
                    <a:satOff val="54545"/>
                    <a:lumOff val="42493"/>
                  </a:schemeClr>
                </a:gs>
              </a:gsLst>
              <a:lin ang="16200000" scaled="0"/>
            </a:gradFill>
            <a:ln>
              <a:noFill/>
            </a:ln>
            <a:effectLst/>
            <a:extLst>
              <a:ext uri="{C572A759-6A51-4108-AA02-DFA0A04FC94B}">
                <ma14:wrappingTextBoxFlag xmlns:ma14="http://schemas.microsoft.com/office/mac/drawingml/2011/main" xmlns="" val="1"/>
              </a:ext>
            </a:extLst>
          </p:spPr>
          <p:txBody>
            <a:bodyPr wrap="square" lIns="45719" tIns="45719" rIns="45719" bIns="45719" numCol="1" anchor="ctr">
              <a:normAutofit/>
            </a:bodyPr>
            <a:lstStyle>
              <a:lvl1pPr algn="ctr" rtl="1">
                <a:defRPr sz="4400" b="1">
                  <a:solidFill>
                    <a:srgbClr val="D71A16"/>
                  </a:solidFill>
                </a:defRPr>
              </a:lvl1pPr>
            </a:lstStyle>
            <a:p>
              <a:r>
                <a:t>الملاحظة والكتابة الحلقية</a:t>
              </a:r>
            </a:p>
          </p:txBody>
        </p:sp>
        <p:pic>
          <p:nvPicPr>
            <p:cNvPr id="253" name="Picture 252"/>
            <p:cNvPicPr>
              <a:picLocks/>
            </p:cNvPicPr>
            <p:nvPr/>
          </p:nvPicPr>
          <p:blipFill>
            <a:blip r:embed="rId2">
              <a:extLst/>
            </a:blip>
            <a:stretch>
              <a:fillRect/>
            </a:stretch>
          </p:blipFill>
          <p:spPr>
            <a:xfrm>
              <a:off x="0" y="0"/>
              <a:ext cx="7886700" cy="1584325"/>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ctrTitle"/>
          </p:nvPr>
        </p:nvSpPr>
        <p:spPr>
          <a:xfrm>
            <a:off x="685800" y="-247789"/>
            <a:ext cx="7772400" cy="1470026"/>
          </a:xfrm>
          <a:prstGeom prst="rect">
            <a:avLst/>
          </a:prstGeom>
        </p:spPr>
        <p:txBody>
          <a:bodyPr/>
          <a:lstStyle>
            <a:lvl1pPr>
              <a:defRPr b="1">
                <a:solidFill>
                  <a:schemeClr val="accent4">
                    <a:satOff val="-1335"/>
                    <a:lumOff val="-10274"/>
                  </a:schemeClr>
                </a:solidFill>
              </a:defRPr>
            </a:lvl1pPr>
          </a:lstStyle>
          <a:p>
            <a:r>
              <a:t>خطوات الاستراتيجية</a:t>
            </a:r>
          </a:p>
        </p:txBody>
      </p:sp>
      <p:sp>
        <p:nvSpPr>
          <p:cNvPr id="258" name="Shape 258"/>
          <p:cNvSpPr>
            <a:spLocks noGrp="1"/>
          </p:cNvSpPr>
          <p:nvPr>
            <p:ph type="subTitle" idx="1"/>
          </p:nvPr>
        </p:nvSpPr>
        <p:spPr>
          <a:xfrm>
            <a:off x="374284" y="1078374"/>
            <a:ext cx="8395431" cy="5573085"/>
          </a:xfrm>
          <a:prstGeom prst="rect">
            <a:avLst/>
          </a:prstGeom>
          <a:gradFill>
            <a:gsLst>
              <a:gs pos="0">
                <a:schemeClr val="accent2">
                  <a:hueOff val="-39879"/>
                  <a:satOff val="52282"/>
                  <a:lumOff val="29251"/>
                </a:schemeClr>
              </a:gs>
              <a:gs pos="35000">
                <a:srgbClr val="FFBFBE"/>
              </a:gs>
              <a:gs pos="100000">
                <a:schemeClr val="accent2">
                  <a:hueOff val="-44018"/>
                  <a:satOff val="52282"/>
                  <a:lumOff val="42346"/>
                </a:schemeClr>
              </a:gs>
            </a:gsLst>
            <a:lin ang="16200000"/>
          </a:gradFill>
        </p:spPr>
        <p:txBody>
          <a:bodyPr/>
          <a:lstStyle/>
          <a:p>
            <a:pPr marL="497305" indent="-497305" algn="just" defTabSz="850391">
              <a:buSzPct val="100000"/>
              <a:buAutoNum type="arabicPeriod"/>
              <a:defRPr sz="2976" b="1">
                <a:solidFill>
                  <a:srgbClr val="000000"/>
                </a:solidFill>
              </a:defRPr>
            </a:pPr>
            <a:r>
              <a:t>يقسم المعلم الطلاب إلى مجاميع صغيرة ٤-٥ طلاب.</a:t>
            </a:r>
          </a:p>
          <a:p>
            <a:pPr marL="497305" indent="-497305" algn="just" defTabSz="850391">
              <a:buSzPct val="100000"/>
              <a:buAutoNum type="arabicPeriod"/>
              <a:defRPr sz="2976" b="1">
                <a:solidFill>
                  <a:srgbClr val="000000"/>
                </a:solidFill>
              </a:defRPr>
            </a:pPr>
            <a:r>
              <a:t>تقدم ورقة واحدة لكل مجموعة.</a:t>
            </a:r>
          </a:p>
          <a:p>
            <a:pPr marL="497305" indent="-497305" algn="just" defTabSz="850391">
              <a:buSzPct val="100000"/>
              <a:buAutoNum type="arabicPeriod"/>
              <a:defRPr sz="2976" b="1">
                <a:solidFill>
                  <a:srgbClr val="000000"/>
                </a:solidFill>
              </a:defRPr>
            </a:pPr>
            <a:r>
              <a:t>يبدأ الطالب الأول في المجموعة بالكتابة والتحدث عن أفكاره بصوت مسموع حول ما يلاحظه في النشاط، ويمرر الورقة لزميله الذي يضيف على الورقة ولا يكرر أفكار زميله حتى تعود الورقة مجددا إلى الطالب الأول ثم تعاد الخطوات.</a:t>
            </a:r>
          </a:p>
          <a:p>
            <a:pPr marL="497305" indent="-497305" algn="just" defTabSz="850391">
              <a:buSzPct val="100000"/>
              <a:buAutoNum type="arabicPeriod"/>
              <a:defRPr sz="2976" b="1">
                <a:solidFill>
                  <a:srgbClr val="000000"/>
                </a:solidFill>
              </a:defRPr>
            </a:pPr>
            <a:r>
              <a:t>يحدث نقاش بين الأعضاء ومشاركة واتفاق نهائي حول الإجابة وتعرض أمام بقية الطلاب.</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p:cNvSpPr>
          <p:nvPr>
            <p:ph type="body" sz="quarter" idx="1"/>
          </p:nvPr>
        </p:nvSpPr>
        <p:spPr>
          <a:xfrm>
            <a:off x="395536" y="260647"/>
            <a:ext cx="4040188" cy="1152129"/>
          </a:xfrm>
          <a:prstGeom prst="rect">
            <a:avLst/>
          </a:prstGeom>
          <a:solidFill>
            <a:srgbClr val="FCD5B5"/>
          </a:solidFill>
          <a:ln w="9525">
            <a:solidFill>
              <a:srgbClr val="953735"/>
            </a:solidFill>
            <a:round/>
          </a:ln>
        </p:spPr>
        <p:txBody>
          <a:bodyPr/>
          <a:lstStyle/>
          <a:p>
            <a:pPr algn="just" defTabSz="758951">
              <a:lnSpc>
                <a:spcPct val="90000"/>
              </a:lnSpc>
              <a:spcBef>
                <a:spcPts val="400"/>
              </a:spcBef>
              <a:defRPr sz="1992"/>
            </a:pPr>
            <a:r>
              <a:t>ملاحظات عامة مهمة للمعلم عند تنفيذ النشاط:</a:t>
            </a:r>
            <a:endParaRPr sz="2158"/>
          </a:p>
        </p:txBody>
      </p:sp>
      <p:sp>
        <p:nvSpPr>
          <p:cNvPr id="261" name="Shape 261"/>
          <p:cNvSpPr/>
          <p:nvPr/>
        </p:nvSpPr>
        <p:spPr>
          <a:xfrm>
            <a:off x="395536" y="1556791"/>
            <a:ext cx="4040188" cy="4968554"/>
          </a:xfrm>
          <a:prstGeom prst="rect">
            <a:avLst/>
          </a:prstGeom>
          <a:solidFill>
            <a:srgbClr val="B3A2C7"/>
          </a:solidFill>
          <a:ln>
            <a:solidFill>
              <a:srgbClr val="604A7B"/>
            </a:solidFill>
          </a:ln>
          <a:extLst>
            <a:ext uri="{C572A759-6A51-4108-AA02-DFA0A04FC94B}">
              <ma14:wrappingTextBoxFlag xmlns:ma14="http://schemas.microsoft.com/office/mac/drawingml/2011/main" xmlns="" val="1"/>
            </a:ext>
          </a:extLst>
        </p:spPr>
        <p:txBody>
          <a:bodyPr lIns="45719" rIns="45719">
            <a:normAutofit/>
          </a:bodyPr>
          <a:lstStyle/>
          <a:p>
            <a:pPr marL="342900" indent="-342900" algn="just" rtl="1">
              <a:spcBef>
                <a:spcPts val="500"/>
              </a:spcBef>
              <a:defRPr sz="2400"/>
            </a:pPr>
            <a:r>
              <a:t>    </a:t>
            </a:r>
            <a:r>
              <a:rPr b="1"/>
              <a:t>اترك المجال للمتعلمين لمناقشة سبب اختيار مصدر الكهرباء لكل صورة.</a:t>
            </a:r>
          </a:p>
          <a:p>
            <a:pPr marL="342900" indent="-342900" algn="just" rtl="1">
              <a:spcBef>
                <a:spcPts val="600"/>
              </a:spcBef>
              <a:defRPr sz="2800" b="1" u="sng">
                <a:solidFill>
                  <a:srgbClr val="FF0000"/>
                </a:solidFill>
              </a:defRPr>
            </a:pPr>
            <a:r>
              <a:t>استراتيجية خريطة المفاهيم</a:t>
            </a:r>
          </a:p>
        </p:txBody>
      </p:sp>
      <p:sp>
        <p:nvSpPr>
          <p:cNvPr id="262" name="Shape 262"/>
          <p:cNvSpPr>
            <a:spLocks noGrp="1"/>
          </p:cNvSpPr>
          <p:nvPr>
            <p:ph type="body" idx="13"/>
          </p:nvPr>
        </p:nvSpPr>
        <p:spPr>
          <a:xfrm>
            <a:off x="4644008" y="260648"/>
            <a:ext cx="4113784" cy="1194147"/>
          </a:xfrm>
          <a:prstGeom prst="rect">
            <a:avLst/>
          </a:prstGeom>
          <a:solidFill>
            <a:srgbClr val="FCD5B5"/>
          </a:solidFill>
          <a:ln w="9525">
            <a:solidFill>
              <a:srgbClr val="953735"/>
            </a:solidFill>
            <a:round/>
          </a:ln>
          <a:extLst>
            <a:ext uri="{C572A759-6A51-4108-AA02-DFA0A04FC94B}">
              <ma14:wrappingTextBoxFlag xmlns:ma14="http://schemas.microsoft.com/office/mac/drawingml/2011/main" xmlns="" val="1"/>
            </a:ext>
          </a:extLst>
        </p:spPr>
        <p:txBody>
          <a:bodyPr/>
          <a:lstStyle/>
          <a:p>
            <a:pPr marL="0" indent="0" algn="just" defTabSz="758951">
              <a:spcBef>
                <a:spcPts val="400"/>
              </a:spcBef>
              <a:buSzTx/>
              <a:buFontTx/>
              <a:buNone/>
              <a:defRPr sz="1992" b="1"/>
            </a:pPr>
            <a:r>
              <a:rPr dirty="0" err="1"/>
              <a:t>يستطيع</a:t>
            </a:r>
            <a:r>
              <a:rPr dirty="0"/>
              <a:t> </a:t>
            </a:r>
            <a:r>
              <a:rPr dirty="0" err="1"/>
              <a:t>المتعلم</a:t>
            </a:r>
            <a:r>
              <a:rPr dirty="0"/>
              <a:t> </a:t>
            </a:r>
            <a:r>
              <a:rPr dirty="0" err="1"/>
              <a:t>أن</a:t>
            </a:r>
            <a:r>
              <a:rPr dirty="0"/>
              <a:t>: </a:t>
            </a:r>
            <a:r>
              <a:rPr dirty="0" err="1" smtClean="0"/>
              <a:t>أمثلة</a:t>
            </a:r>
            <a:r>
              <a:rPr dirty="0" smtClean="0"/>
              <a:t> </a:t>
            </a:r>
            <a:r>
              <a:rPr dirty="0" err="1"/>
              <a:t>منوعة</a:t>
            </a:r>
            <a:r>
              <a:rPr dirty="0"/>
              <a:t> </a:t>
            </a:r>
            <a:r>
              <a:rPr dirty="0" err="1"/>
              <a:t>على</a:t>
            </a:r>
            <a:r>
              <a:rPr dirty="0"/>
              <a:t> </a:t>
            </a:r>
            <a:r>
              <a:rPr dirty="0" err="1"/>
              <a:t>الأنشطة</a:t>
            </a:r>
            <a:r>
              <a:rPr dirty="0"/>
              <a:t> </a:t>
            </a:r>
            <a:r>
              <a:rPr dirty="0" err="1"/>
              <a:t>الواردة</a:t>
            </a:r>
            <a:r>
              <a:rPr dirty="0"/>
              <a:t> </a:t>
            </a:r>
            <a:r>
              <a:rPr dirty="0" err="1"/>
              <a:t>في</a:t>
            </a:r>
            <a:r>
              <a:rPr dirty="0"/>
              <a:t> </a:t>
            </a:r>
            <a:r>
              <a:rPr dirty="0" err="1" smtClean="0"/>
              <a:t>المنهج</a:t>
            </a:r>
            <a:endParaRPr dirty="0"/>
          </a:p>
        </p:txBody>
      </p:sp>
      <p:sp>
        <p:nvSpPr>
          <p:cNvPr id="263" name="Shape 263"/>
          <p:cNvSpPr/>
          <p:nvPr/>
        </p:nvSpPr>
        <p:spPr>
          <a:xfrm>
            <a:off x="4645025" y="1556791"/>
            <a:ext cx="4103440" cy="4968552"/>
          </a:xfrm>
          <a:prstGeom prst="rect">
            <a:avLst/>
          </a:prstGeom>
          <a:solidFill>
            <a:srgbClr val="B3A2C7"/>
          </a:solidFill>
          <a:ln>
            <a:solidFill>
              <a:srgbClr val="604A7B"/>
            </a:solidFill>
          </a:ln>
          <a:extLst>
            <a:ext uri="{C572A759-6A51-4108-AA02-DFA0A04FC94B}">
              <ma14:wrappingTextBoxFlag xmlns:ma14="http://schemas.microsoft.com/office/mac/drawingml/2011/main" xmlns="" val="1"/>
            </a:ext>
          </a:extLst>
        </p:spPr>
        <p:txBody>
          <a:bodyPr lIns="45719" rIns="45719">
            <a:normAutofit/>
          </a:bodyPr>
          <a:lstStyle/>
          <a:p>
            <a:pPr marL="284606" indent="-284606" algn="just" defTabSz="758951" rtl="1">
              <a:lnSpc>
                <a:spcPct val="80000"/>
              </a:lnSpc>
              <a:spcBef>
                <a:spcPts val="400"/>
              </a:spcBef>
              <a:defRPr sz="1660"/>
            </a:pPr>
            <a:r>
              <a:t>    </a:t>
            </a:r>
            <a:r>
              <a:rPr sz="1909" b="1">
                <a:solidFill>
                  <a:srgbClr val="0070C0"/>
                </a:solidFill>
              </a:rPr>
              <a:t>نشاط (3) مصادر الكهرباء</a:t>
            </a:r>
          </a:p>
          <a:p>
            <a:pPr marL="284606" indent="-284606" algn="just" defTabSz="758951" rtl="1">
              <a:lnSpc>
                <a:spcPct val="80000"/>
              </a:lnSpc>
              <a:spcBef>
                <a:spcPts val="400"/>
              </a:spcBef>
              <a:defRPr sz="1826" b="1"/>
            </a:pPr>
            <a:r>
              <a:t>    وزع أجهزة على المجموعات, واترك المجال لها لتصنيفها إلى مجموعتين, مع وضع كلمتي بطارية وكهرباء عند كل مجموعة مصنفة.</a:t>
            </a:r>
            <a:endParaRPr sz="1660"/>
          </a:p>
          <a:p>
            <a:pPr marL="284606" indent="-284606" algn="just" defTabSz="758951" rtl="1">
              <a:lnSpc>
                <a:spcPct val="80000"/>
              </a:lnSpc>
              <a:spcBef>
                <a:spcPts val="400"/>
              </a:spcBef>
              <a:defRPr sz="1826" b="1"/>
            </a:pPr>
            <a:r>
              <a:t>   اختر مصدر الكهرباء المناسب</a:t>
            </a:r>
            <a:endParaRPr sz="1660"/>
          </a:p>
          <a:p>
            <a:pPr marL="284606" indent="-284606" algn="just" defTabSz="758951" rtl="1">
              <a:lnSpc>
                <a:spcPct val="80000"/>
              </a:lnSpc>
              <a:spcBef>
                <a:spcPts val="400"/>
              </a:spcBef>
              <a:defRPr sz="1826" b="1"/>
            </a:pPr>
            <a:r>
              <a:t>   لتشغيل الأجهزة. دع المتعلمين</a:t>
            </a:r>
            <a:endParaRPr sz="1660"/>
          </a:p>
          <a:p>
            <a:pPr marL="284606" indent="-284606" algn="just" defTabSz="758951" rtl="1">
              <a:lnSpc>
                <a:spcPct val="80000"/>
              </a:lnSpc>
              <a:spcBef>
                <a:spcPts val="400"/>
              </a:spcBef>
              <a:defRPr sz="1826" b="1"/>
            </a:pPr>
            <a:r>
              <a:t>   يحددون مصدر الكهرباء لكل جهاز</a:t>
            </a:r>
            <a:endParaRPr sz="1660"/>
          </a:p>
          <a:p>
            <a:pPr marL="284606" indent="-284606" algn="just" defTabSz="758951" rtl="1">
              <a:lnSpc>
                <a:spcPct val="80000"/>
              </a:lnSpc>
              <a:spcBef>
                <a:spcPts val="400"/>
              </a:spcBef>
              <a:defRPr sz="1826" b="1"/>
            </a:pPr>
            <a:r>
              <a:t>   في الجدول بوضع علامة عند كل جهاز</a:t>
            </a:r>
            <a:endParaRPr sz="1660"/>
          </a:p>
          <a:p>
            <a:pPr marL="284606" indent="-284606" algn="just" defTabSz="758951" rtl="1">
              <a:lnSpc>
                <a:spcPct val="80000"/>
              </a:lnSpc>
              <a:spcBef>
                <a:spcPts val="400"/>
              </a:spcBef>
              <a:buSzPct val="100000"/>
              <a:buFont typeface="Wingdings"/>
              <a:buChar char="❖"/>
              <a:defRPr sz="1826" b="1"/>
            </a:pPr>
            <a:r>
              <a:t>نوع النشاط: فردي</a:t>
            </a:r>
            <a:endParaRPr sz="1660"/>
          </a:p>
          <a:p>
            <a:pPr marL="284606" indent="-284606" algn="just" defTabSz="758951" rtl="1">
              <a:lnSpc>
                <a:spcPct val="80000"/>
              </a:lnSpc>
              <a:spcBef>
                <a:spcPts val="400"/>
              </a:spcBef>
              <a:buSzPct val="100000"/>
              <a:buFont typeface="Wingdings"/>
              <a:buChar char="❖"/>
              <a:defRPr sz="1826" b="1"/>
            </a:pPr>
            <a:r>
              <a:t>المهارات المكتسبة: الملاحظة, الاستنتاج</a:t>
            </a:r>
            <a:endParaRPr sz="1660"/>
          </a:p>
          <a:p>
            <a:pPr marL="284606" indent="-284606" algn="just" defTabSz="758951" rtl="1">
              <a:lnSpc>
                <a:spcPct val="80000"/>
              </a:lnSpc>
              <a:spcBef>
                <a:spcPts val="400"/>
              </a:spcBef>
              <a:buSzPct val="100000"/>
              <a:buFont typeface="Wingdings"/>
              <a:buChar char="❖"/>
              <a:defRPr sz="1826" b="1"/>
            </a:pPr>
            <a:r>
              <a:t>المواد المستخدمة في النشاط: كتاب المتعلم</a:t>
            </a:r>
            <a:endParaRPr sz="1660"/>
          </a:p>
          <a:p>
            <a:pPr marL="284606" indent="-284606" algn="just" defTabSz="758951" rtl="1">
              <a:lnSpc>
                <a:spcPct val="80000"/>
              </a:lnSpc>
              <a:spcBef>
                <a:spcPts val="400"/>
              </a:spcBef>
              <a:buSzPct val="100000"/>
              <a:buFont typeface="Wingdings"/>
              <a:buChar char="❖"/>
              <a:defRPr sz="1826" b="1"/>
            </a:pPr>
            <a:r>
              <a:t>زمن النشاط المقترح: 10 دقائق</a:t>
            </a:r>
          </a:p>
        </p:txBody>
      </p:sp>
      <p:pic>
        <p:nvPicPr>
          <p:cNvPr id="264" name="image27.png"/>
          <p:cNvPicPr>
            <a:picLocks noChangeAspect="1"/>
          </p:cNvPicPr>
          <p:nvPr/>
        </p:nvPicPr>
        <p:blipFill>
          <a:blip r:embed="rId2">
            <a:extLst/>
          </a:blip>
          <a:stretch>
            <a:fillRect/>
          </a:stretch>
        </p:blipFill>
        <p:spPr>
          <a:xfrm>
            <a:off x="2415630" y="4234720"/>
            <a:ext cx="2020095" cy="2203181"/>
          </a:xfrm>
          <a:prstGeom prst="rect">
            <a:avLst/>
          </a:prstGeom>
          <a:ln w="12700">
            <a:miter lim="400000"/>
          </a:ln>
        </p:spPr>
      </p:pic>
      <p:pic>
        <p:nvPicPr>
          <p:cNvPr id="265" name="image26.png"/>
          <p:cNvPicPr>
            <a:picLocks noChangeAspect="1"/>
          </p:cNvPicPr>
          <p:nvPr/>
        </p:nvPicPr>
        <p:blipFill>
          <a:blip r:embed="rId3">
            <a:extLst/>
          </a:blip>
          <a:stretch>
            <a:fillRect/>
          </a:stretch>
        </p:blipFill>
        <p:spPr>
          <a:xfrm>
            <a:off x="630549" y="4401735"/>
            <a:ext cx="1441944" cy="189413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8281FDF8-E2C8-4427-8619-37696E2DE456-L0-001.png"/>
          <p:cNvPicPr>
            <a:picLocks noChangeAspect="1"/>
          </p:cNvPicPr>
          <p:nvPr/>
        </p:nvPicPr>
        <p:blipFill>
          <a:blip r:embed="rId2">
            <a:extLst/>
          </a:blip>
          <a:stretch>
            <a:fillRect/>
          </a:stretch>
        </p:blipFill>
        <p:spPr>
          <a:xfrm>
            <a:off x="2000250" y="0"/>
            <a:ext cx="51435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p:cNvSpPr>
          <p:nvPr>
            <p:ph type="ctrTitle"/>
          </p:nvPr>
        </p:nvSpPr>
        <p:spPr>
          <a:xfrm>
            <a:off x="1391592" y="-17639"/>
            <a:ext cx="7772401" cy="979040"/>
          </a:xfrm>
          <a:prstGeom prst="rect">
            <a:avLst/>
          </a:prstGeom>
          <a:gradFill>
            <a:gsLst>
              <a:gs pos="0">
                <a:schemeClr val="accent3">
                  <a:hueOff val="263624"/>
                  <a:satOff val="55948"/>
                  <a:lumOff val="27907"/>
                </a:schemeClr>
              </a:gs>
              <a:gs pos="35000">
                <a:srgbClr val="E4FDBF"/>
              </a:gs>
              <a:gs pos="100000">
                <a:schemeClr val="accent3">
                  <a:hueOff val="321486"/>
                  <a:satOff val="58119"/>
                  <a:lumOff val="40966"/>
                </a:schemeClr>
              </a:gs>
            </a:gsLst>
            <a:lin ang="16200000"/>
          </a:gradFill>
        </p:spPr>
        <p:txBody>
          <a:bodyPr/>
          <a:lstStyle>
            <a:lvl1pPr>
              <a:defRPr sz="3400" b="1"/>
            </a:lvl1pPr>
          </a:lstStyle>
          <a:p>
            <a:r>
              <a:t>ورقة عمل باستخدام خريطة المفاهيم:</a:t>
            </a:r>
          </a:p>
        </p:txBody>
      </p:sp>
      <p:sp>
        <p:nvSpPr>
          <p:cNvPr id="270" name="Shape 270"/>
          <p:cNvSpPr/>
          <p:nvPr/>
        </p:nvSpPr>
        <p:spPr>
          <a:xfrm flipV="1">
            <a:off x="2769853" y="2207481"/>
            <a:ext cx="1173425" cy="897942"/>
          </a:xfrm>
          <a:prstGeom prst="line">
            <a:avLst/>
          </a:prstGeom>
          <a:ln w="25400">
            <a:solidFill>
              <a:schemeClr val="accent4"/>
            </a:solidFill>
          </a:ln>
          <a:effectLst>
            <a:outerShdw blurRad="38100" dist="20000" dir="5400000" rotWithShape="0">
              <a:srgbClr val="000000">
                <a:alpha val="38000"/>
              </a:srgbClr>
            </a:outerShdw>
          </a:effectLst>
        </p:spPr>
        <p:txBody>
          <a:bodyPr lIns="45719" rIns="45719"/>
          <a:lstStyle/>
          <a:p>
            <a:endParaRPr/>
          </a:p>
        </p:txBody>
      </p:sp>
      <p:sp>
        <p:nvSpPr>
          <p:cNvPr id="271" name="Shape 271"/>
          <p:cNvSpPr/>
          <p:nvPr/>
        </p:nvSpPr>
        <p:spPr>
          <a:xfrm>
            <a:off x="3842357" y="1222601"/>
            <a:ext cx="2119807" cy="2119808"/>
          </a:xfrm>
          <a:prstGeom prst="roundRect">
            <a:avLst>
              <a:gd name="adj" fmla="val 8987"/>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 val="1"/>
            </a:ext>
          </a:extLst>
        </p:spPr>
        <p:txBody>
          <a:bodyPr lIns="45719" rIns="45719" anchor="ctr"/>
          <a:lstStyle>
            <a:lvl1pPr algn="ctr" rtl="1">
              <a:defRPr sz="3000" b="1">
                <a:solidFill>
                  <a:srgbClr val="578C2E"/>
                </a:solidFill>
              </a:defRPr>
            </a:lvl1pPr>
          </a:lstStyle>
          <a:p>
            <a:r>
              <a:t>كيفية عمل الأجهزة الكهربائية؟</a:t>
            </a:r>
          </a:p>
        </p:txBody>
      </p:sp>
      <p:sp>
        <p:nvSpPr>
          <p:cNvPr id="272" name="Shape 272"/>
          <p:cNvSpPr/>
          <p:nvPr/>
        </p:nvSpPr>
        <p:spPr>
          <a:xfrm>
            <a:off x="6595190" y="2476500"/>
            <a:ext cx="1905001" cy="1905000"/>
          </a:xfrm>
          <a:prstGeom prst="ellipse">
            <a:avLst/>
          </a:prstGeom>
          <a:solidFill>
            <a:srgbClr val="FEFB4B"/>
          </a:solidFill>
          <a:ln>
            <a:solidFill>
              <a:srgbClr val="4A7EBB"/>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273" name="Shape 273"/>
          <p:cNvSpPr/>
          <p:nvPr/>
        </p:nvSpPr>
        <p:spPr>
          <a:xfrm>
            <a:off x="1212270" y="2284101"/>
            <a:ext cx="1905001" cy="1905001"/>
          </a:xfrm>
          <a:prstGeom prst="ellipse">
            <a:avLst/>
          </a:prstGeom>
          <a:solidFill>
            <a:srgbClr val="FEFB4B"/>
          </a:solidFill>
          <a:ln>
            <a:solidFill>
              <a:srgbClr val="4A7EBB"/>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274" name="Shape 274"/>
          <p:cNvSpPr/>
          <p:nvPr/>
        </p:nvSpPr>
        <p:spPr>
          <a:xfrm>
            <a:off x="7455317" y="4918174"/>
            <a:ext cx="1525254" cy="1525255"/>
          </a:xfrm>
          <a:prstGeom prst="rect">
            <a:avLst/>
          </a:prstGeom>
          <a:gradFill>
            <a:gsLst>
              <a:gs pos="0">
                <a:srgbClr val="2A869F"/>
              </a:gs>
              <a:gs pos="80000">
                <a:srgbClr val="37B1D1"/>
              </a:gs>
              <a:gs pos="100000">
                <a:srgbClr val="34B3D5"/>
              </a:gs>
            </a:gsLst>
            <a:lin ang="16200000"/>
          </a:gradFill>
          <a:ln>
            <a:solidFill>
              <a:srgbClr val="46AAC4"/>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275" name="Shape 275"/>
          <p:cNvSpPr/>
          <p:nvPr/>
        </p:nvSpPr>
        <p:spPr>
          <a:xfrm flipH="1" flipV="1">
            <a:off x="6010293" y="2288318"/>
            <a:ext cx="736267" cy="736267"/>
          </a:xfrm>
          <a:prstGeom prst="line">
            <a:avLst/>
          </a:prstGeom>
          <a:ln w="25400">
            <a:solidFill>
              <a:schemeClr val="accent4"/>
            </a:solidFill>
          </a:ln>
          <a:effectLst>
            <a:outerShdw blurRad="38100" dist="20000" dir="5400000" rotWithShape="0">
              <a:srgbClr val="000000">
                <a:alpha val="38000"/>
              </a:srgbClr>
            </a:outerShdw>
          </a:effectLst>
        </p:spPr>
        <p:txBody>
          <a:bodyPr lIns="45719" rIns="45719"/>
          <a:lstStyle/>
          <a:p>
            <a:endParaRPr/>
          </a:p>
        </p:txBody>
      </p:sp>
      <p:sp>
        <p:nvSpPr>
          <p:cNvPr id="276" name="Shape 276"/>
          <p:cNvSpPr/>
          <p:nvPr/>
        </p:nvSpPr>
        <p:spPr>
          <a:xfrm>
            <a:off x="5716504" y="4918174"/>
            <a:ext cx="1525254" cy="1525255"/>
          </a:xfrm>
          <a:prstGeom prst="rect">
            <a:avLst/>
          </a:prstGeom>
          <a:gradFill>
            <a:gsLst>
              <a:gs pos="0">
                <a:srgbClr val="2A869F"/>
              </a:gs>
              <a:gs pos="80000">
                <a:srgbClr val="37B1D1"/>
              </a:gs>
              <a:gs pos="100000">
                <a:srgbClr val="34B3D5"/>
              </a:gs>
            </a:gsLst>
            <a:lin ang="16200000"/>
          </a:gradFill>
          <a:ln>
            <a:solidFill>
              <a:srgbClr val="46AAC4"/>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277" name="Shape 277"/>
          <p:cNvSpPr/>
          <p:nvPr/>
        </p:nvSpPr>
        <p:spPr>
          <a:xfrm>
            <a:off x="2126169" y="4918174"/>
            <a:ext cx="1525254" cy="1525255"/>
          </a:xfrm>
          <a:prstGeom prst="rect">
            <a:avLst/>
          </a:prstGeom>
          <a:gradFill>
            <a:gsLst>
              <a:gs pos="0">
                <a:srgbClr val="2A869F"/>
              </a:gs>
              <a:gs pos="80000">
                <a:srgbClr val="37B1D1"/>
              </a:gs>
              <a:gs pos="100000">
                <a:srgbClr val="34B3D5"/>
              </a:gs>
            </a:gsLst>
            <a:lin ang="16200000"/>
          </a:gradFill>
          <a:ln>
            <a:solidFill>
              <a:srgbClr val="46AAC4"/>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278" name="Shape 278"/>
          <p:cNvSpPr/>
          <p:nvPr/>
        </p:nvSpPr>
        <p:spPr>
          <a:xfrm>
            <a:off x="407718" y="4918174"/>
            <a:ext cx="1525254" cy="1525255"/>
          </a:xfrm>
          <a:prstGeom prst="rect">
            <a:avLst/>
          </a:prstGeom>
          <a:gradFill>
            <a:gsLst>
              <a:gs pos="0">
                <a:srgbClr val="2A869F"/>
              </a:gs>
              <a:gs pos="80000">
                <a:srgbClr val="37B1D1"/>
              </a:gs>
              <a:gs pos="100000">
                <a:srgbClr val="34B3D5"/>
              </a:gs>
            </a:gsLst>
            <a:lin ang="16200000"/>
          </a:gradFill>
          <a:ln>
            <a:solidFill>
              <a:srgbClr val="46AAC4"/>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279" name="Shape 279"/>
          <p:cNvSpPr/>
          <p:nvPr/>
        </p:nvSpPr>
        <p:spPr>
          <a:xfrm>
            <a:off x="2643870" y="4089941"/>
            <a:ext cx="825708" cy="825708"/>
          </a:xfrm>
          <a:prstGeom prst="line">
            <a:avLst/>
          </a:prstGeom>
          <a:ln w="25400">
            <a:solidFill>
              <a:schemeClr val="accent5"/>
            </a:solidFill>
          </a:ln>
          <a:effectLst>
            <a:outerShdw blurRad="38100" dist="20000" dir="5400000" rotWithShape="0">
              <a:srgbClr val="000000">
                <a:alpha val="38000"/>
              </a:srgbClr>
            </a:outerShdw>
          </a:effectLst>
        </p:spPr>
        <p:txBody>
          <a:bodyPr lIns="45719" rIns="45719"/>
          <a:lstStyle/>
          <a:p>
            <a:endParaRPr/>
          </a:p>
        </p:txBody>
      </p:sp>
      <p:sp>
        <p:nvSpPr>
          <p:cNvPr id="280" name="Shape 280"/>
          <p:cNvSpPr/>
          <p:nvPr/>
        </p:nvSpPr>
        <p:spPr>
          <a:xfrm>
            <a:off x="8053235" y="4225079"/>
            <a:ext cx="802027" cy="802027"/>
          </a:xfrm>
          <a:prstGeom prst="line">
            <a:avLst/>
          </a:prstGeom>
          <a:ln w="25400">
            <a:solidFill>
              <a:schemeClr val="accent5"/>
            </a:solidFill>
          </a:ln>
          <a:effectLst>
            <a:outerShdw blurRad="38100" dist="20000" dir="5400000" rotWithShape="0">
              <a:srgbClr val="000000">
                <a:alpha val="38000"/>
              </a:srgbClr>
            </a:outerShdw>
          </a:effectLst>
        </p:spPr>
        <p:txBody>
          <a:bodyPr lIns="45719" rIns="45719"/>
          <a:lstStyle/>
          <a:p>
            <a:endParaRPr/>
          </a:p>
        </p:txBody>
      </p:sp>
      <p:sp>
        <p:nvSpPr>
          <p:cNvPr id="281" name="Shape 281"/>
          <p:cNvSpPr/>
          <p:nvPr/>
        </p:nvSpPr>
        <p:spPr>
          <a:xfrm flipH="1">
            <a:off x="746988" y="4079438"/>
            <a:ext cx="846715" cy="846714"/>
          </a:xfrm>
          <a:prstGeom prst="line">
            <a:avLst/>
          </a:prstGeom>
          <a:ln w="25400">
            <a:solidFill>
              <a:schemeClr val="accent5"/>
            </a:solidFill>
          </a:ln>
          <a:effectLst>
            <a:outerShdw blurRad="38100" dist="20000" dir="5400000" rotWithShape="0">
              <a:srgbClr val="000000">
                <a:alpha val="38000"/>
              </a:srgbClr>
            </a:outerShdw>
          </a:effectLst>
        </p:spPr>
        <p:txBody>
          <a:bodyPr lIns="45719" rIns="45719"/>
          <a:lstStyle/>
          <a:p>
            <a:endParaRPr/>
          </a:p>
        </p:txBody>
      </p:sp>
      <p:sp>
        <p:nvSpPr>
          <p:cNvPr id="282" name="Shape 282"/>
          <p:cNvSpPr/>
          <p:nvPr/>
        </p:nvSpPr>
        <p:spPr>
          <a:xfrm flipH="1">
            <a:off x="6055774" y="4079438"/>
            <a:ext cx="846714" cy="846714"/>
          </a:xfrm>
          <a:prstGeom prst="line">
            <a:avLst/>
          </a:prstGeom>
          <a:ln w="25400">
            <a:solidFill>
              <a:schemeClr val="accent5"/>
            </a:solidFill>
          </a:ln>
          <a:effectLst>
            <a:outerShdw blurRad="38100" dist="20000" dir="5400000" rotWithShape="0">
              <a:srgbClr val="000000">
                <a:alpha val="38000"/>
              </a:srgbClr>
            </a:outerShdw>
          </a:effectLst>
        </p:spPr>
        <p:txBody>
          <a:bodyPr lIns="45719" rIns="45719"/>
          <a:lstStyle/>
          <a:p>
            <a:endParaRPr/>
          </a:p>
        </p:txBody>
      </p:sp>
      <p:pic>
        <p:nvPicPr>
          <p:cNvPr id="283" name="EA9EFF12-C6ED-45A9-B27A-A19C19E9A56B-L0-001.png"/>
          <p:cNvPicPr>
            <a:picLocks noChangeAspect="1"/>
          </p:cNvPicPr>
          <p:nvPr/>
        </p:nvPicPr>
        <p:blipFill>
          <a:blip r:embed="rId2">
            <a:extLst/>
          </a:blip>
          <a:stretch>
            <a:fillRect/>
          </a:stretch>
        </p:blipFill>
        <p:spPr>
          <a:xfrm>
            <a:off x="1637992" y="2493629"/>
            <a:ext cx="1131204" cy="1485944"/>
          </a:xfrm>
          <a:prstGeom prst="rect">
            <a:avLst/>
          </a:prstGeom>
          <a:ln w="12700">
            <a:miter lim="400000"/>
          </a:ln>
        </p:spPr>
      </p:pic>
      <p:pic>
        <p:nvPicPr>
          <p:cNvPr id="284" name="A36384A3-0480-4A10-9301-35506E23F615-L0-001.png"/>
          <p:cNvPicPr>
            <a:picLocks noChangeAspect="1"/>
          </p:cNvPicPr>
          <p:nvPr/>
        </p:nvPicPr>
        <p:blipFill>
          <a:blip r:embed="rId3">
            <a:extLst/>
          </a:blip>
          <a:stretch>
            <a:fillRect/>
          </a:stretch>
        </p:blipFill>
        <p:spPr>
          <a:xfrm>
            <a:off x="6790050" y="2717126"/>
            <a:ext cx="1398139" cy="128444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body" sz="half" idx="1"/>
          </p:nvPr>
        </p:nvSpPr>
        <p:spPr>
          <a:xfrm>
            <a:off x="539551" y="188639"/>
            <a:ext cx="8229601" cy="2808314"/>
          </a:xfrm>
          <a:prstGeom prst="rect">
            <a:avLst/>
          </a:prstGeom>
          <a:solidFill>
            <a:srgbClr val="C6D9F1"/>
          </a:solidFill>
          <a:ln w="9525">
            <a:solidFill>
              <a:srgbClr val="7030A0"/>
            </a:solidFill>
            <a:round/>
          </a:ln>
        </p:spPr>
        <p:txBody>
          <a:bodyPr/>
          <a:lstStyle/>
          <a:p>
            <a:pPr marL="288035" indent="-288035" algn="just" defTabSz="768095">
              <a:defRPr sz="3024" b="1" u="sng">
                <a:solidFill>
                  <a:srgbClr val="604A7B"/>
                </a:solidFill>
              </a:defRPr>
            </a:pPr>
            <a:r>
              <a:rPr dirty="0" err="1"/>
              <a:t>الكفاية</a:t>
            </a:r>
            <a:r>
              <a:rPr dirty="0"/>
              <a:t> </a:t>
            </a:r>
            <a:r>
              <a:rPr dirty="0" err="1"/>
              <a:t>الخاصة</a:t>
            </a:r>
            <a:r>
              <a:rPr dirty="0"/>
              <a:t> </a:t>
            </a:r>
            <a:r>
              <a:rPr dirty="0" smtClean="0"/>
              <a:t>(</a:t>
            </a:r>
            <a:r>
              <a:rPr dirty="0"/>
              <a:t>2-8): </a:t>
            </a:r>
            <a:r>
              <a:rPr u="none" dirty="0" err="1">
                <a:solidFill>
                  <a:srgbClr val="000000"/>
                </a:solidFill>
              </a:rPr>
              <a:t>يعبر</a:t>
            </a:r>
            <a:r>
              <a:rPr u="none" dirty="0">
                <a:solidFill>
                  <a:srgbClr val="000000"/>
                </a:solidFill>
              </a:rPr>
              <a:t> </a:t>
            </a:r>
            <a:r>
              <a:rPr u="none" dirty="0" err="1">
                <a:solidFill>
                  <a:srgbClr val="000000"/>
                </a:solidFill>
              </a:rPr>
              <a:t>عن</a:t>
            </a:r>
            <a:r>
              <a:rPr u="none" dirty="0">
                <a:solidFill>
                  <a:srgbClr val="000000"/>
                </a:solidFill>
              </a:rPr>
              <a:t> </a:t>
            </a:r>
            <a:r>
              <a:rPr u="none" dirty="0" err="1">
                <a:solidFill>
                  <a:srgbClr val="000000"/>
                </a:solidFill>
              </a:rPr>
              <a:t>المعلومات</a:t>
            </a:r>
            <a:r>
              <a:rPr u="none" dirty="0">
                <a:solidFill>
                  <a:srgbClr val="000000"/>
                </a:solidFill>
              </a:rPr>
              <a:t> </a:t>
            </a:r>
            <a:r>
              <a:rPr u="none" dirty="0" err="1">
                <a:solidFill>
                  <a:srgbClr val="000000"/>
                </a:solidFill>
              </a:rPr>
              <a:t>والأفكار</a:t>
            </a:r>
            <a:r>
              <a:rPr u="none" dirty="0">
                <a:solidFill>
                  <a:srgbClr val="000000"/>
                </a:solidFill>
              </a:rPr>
              <a:t> </a:t>
            </a:r>
            <a:r>
              <a:rPr u="none" dirty="0" err="1">
                <a:solidFill>
                  <a:srgbClr val="000000"/>
                </a:solidFill>
              </a:rPr>
              <a:t>حول</a:t>
            </a:r>
            <a:r>
              <a:rPr u="none" dirty="0">
                <a:solidFill>
                  <a:srgbClr val="000000"/>
                </a:solidFill>
              </a:rPr>
              <a:t> </a:t>
            </a:r>
            <a:r>
              <a:rPr u="none" dirty="0" err="1">
                <a:solidFill>
                  <a:srgbClr val="000000"/>
                </a:solidFill>
              </a:rPr>
              <a:t>العلوم</a:t>
            </a:r>
            <a:r>
              <a:rPr u="none" dirty="0">
                <a:solidFill>
                  <a:srgbClr val="000000"/>
                </a:solidFill>
              </a:rPr>
              <a:t> </a:t>
            </a:r>
            <a:r>
              <a:rPr u="none" dirty="0" err="1">
                <a:solidFill>
                  <a:srgbClr val="000000"/>
                </a:solidFill>
              </a:rPr>
              <a:t>والظواهر</a:t>
            </a:r>
            <a:r>
              <a:rPr u="none" dirty="0">
                <a:solidFill>
                  <a:srgbClr val="000000"/>
                </a:solidFill>
              </a:rPr>
              <a:t> </a:t>
            </a:r>
            <a:r>
              <a:rPr u="none" dirty="0" err="1">
                <a:solidFill>
                  <a:srgbClr val="000000"/>
                </a:solidFill>
              </a:rPr>
              <a:t>والعمليات</a:t>
            </a:r>
            <a:r>
              <a:rPr u="none" dirty="0">
                <a:solidFill>
                  <a:srgbClr val="000000"/>
                </a:solidFill>
              </a:rPr>
              <a:t> </a:t>
            </a:r>
            <a:r>
              <a:rPr u="none" dirty="0" err="1">
                <a:solidFill>
                  <a:srgbClr val="000000"/>
                </a:solidFill>
              </a:rPr>
              <a:t>في</a:t>
            </a:r>
            <a:r>
              <a:rPr u="none" dirty="0">
                <a:solidFill>
                  <a:srgbClr val="000000"/>
                </a:solidFill>
              </a:rPr>
              <a:t> </a:t>
            </a:r>
            <a:r>
              <a:rPr u="none" dirty="0" err="1">
                <a:solidFill>
                  <a:srgbClr val="000000"/>
                </a:solidFill>
              </a:rPr>
              <a:t>المنزل</a:t>
            </a:r>
            <a:r>
              <a:rPr u="none" dirty="0">
                <a:solidFill>
                  <a:srgbClr val="000000"/>
                </a:solidFill>
              </a:rPr>
              <a:t> </a:t>
            </a:r>
            <a:r>
              <a:rPr u="none" dirty="0" err="1">
                <a:solidFill>
                  <a:srgbClr val="000000"/>
                </a:solidFill>
              </a:rPr>
              <a:t>والمدرسة</a:t>
            </a:r>
            <a:r>
              <a:rPr u="none" dirty="0">
                <a:solidFill>
                  <a:srgbClr val="000000"/>
                </a:solidFill>
              </a:rPr>
              <a:t> </a:t>
            </a:r>
            <a:r>
              <a:rPr u="none" dirty="0" err="1">
                <a:solidFill>
                  <a:srgbClr val="000000"/>
                </a:solidFill>
              </a:rPr>
              <a:t>باستخدام</a:t>
            </a:r>
            <a:r>
              <a:rPr u="none" dirty="0">
                <a:solidFill>
                  <a:srgbClr val="000000"/>
                </a:solidFill>
              </a:rPr>
              <a:t> </a:t>
            </a:r>
            <a:r>
              <a:rPr u="none" dirty="0" err="1">
                <a:solidFill>
                  <a:srgbClr val="000000"/>
                </a:solidFill>
              </a:rPr>
              <a:t>المعرفة</a:t>
            </a:r>
            <a:r>
              <a:rPr u="none" dirty="0">
                <a:solidFill>
                  <a:srgbClr val="000000"/>
                </a:solidFill>
              </a:rPr>
              <a:t> </a:t>
            </a:r>
            <a:r>
              <a:rPr u="none" dirty="0" err="1">
                <a:solidFill>
                  <a:srgbClr val="000000"/>
                </a:solidFill>
              </a:rPr>
              <a:t>والمهارات</a:t>
            </a:r>
            <a:r>
              <a:rPr u="none" dirty="0">
                <a:solidFill>
                  <a:srgbClr val="000000"/>
                </a:solidFill>
              </a:rPr>
              <a:t> </a:t>
            </a:r>
            <a:r>
              <a:rPr u="none" dirty="0" err="1">
                <a:solidFill>
                  <a:srgbClr val="000000"/>
                </a:solidFill>
              </a:rPr>
              <a:t>المكتسبة</a:t>
            </a:r>
            <a:r>
              <a:rPr u="none" dirty="0">
                <a:solidFill>
                  <a:srgbClr val="000000"/>
                </a:solidFill>
              </a:rPr>
              <a:t> </a:t>
            </a:r>
            <a:r>
              <a:rPr u="none" dirty="0" err="1">
                <a:solidFill>
                  <a:srgbClr val="000000"/>
                </a:solidFill>
              </a:rPr>
              <a:t>من</a:t>
            </a:r>
            <a:r>
              <a:rPr u="none" dirty="0">
                <a:solidFill>
                  <a:srgbClr val="000000"/>
                </a:solidFill>
              </a:rPr>
              <a:t> </a:t>
            </a:r>
            <a:r>
              <a:rPr u="none" dirty="0" err="1">
                <a:solidFill>
                  <a:srgbClr val="000000"/>
                </a:solidFill>
              </a:rPr>
              <a:t>تعلم</a:t>
            </a:r>
            <a:r>
              <a:rPr u="none" dirty="0">
                <a:solidFill>
                  <a:srgbClr val="000000"/>
                </a:solidFill>
              </a:rPr>
              <a:t> </a:t>
            </a:r>
            <a:r>
              <a:rPr u="none" dirty="0" err="1">
                <a:solidFill>
                  <a:srgbClr val="000000"/>
                </a:solidFill>
              </a:rPr>
              <a:t>مواد</a:t>
            </a:r>
            <a:r>
              <a:rPr u="none" dirty="0">
                <a:solidFill>
                  <a:srgbClr val="000000"/>
                </a:solidFill>
              </a:rPr>
              <a:t> </a:t>
            </a:r>
            <a:r>
              <a:rPr u="none" dirty="0" err="1">
                <a:solidFill>
                  <a:srgbClr val="000000"/>
                </a:solidFill>
              </a:rPr>
              <a:t>اللغة</a:t>
            </a:r>
            <a:r>
              <a:rPr u="none" dirty="0">
                <a:solidFill>
                  <a:srgbClr val="000000"/>
                </a:solidFill>
              </a:rPr>
              <a:t> </a:t>
            </a:r>
            <a:r>
              <a:rPr u="none" dirty="0" err="1">
                <a:solidFill>
                  <a:srgbClr val="000000"/>
                </a:solidFill>
              </a:rPr>
              <a:t>العربية</a:t>
            </a:r>
            <a:r>
              <a:rPr u="none" dirty="0">
                <a:solidFill>
                  <a:srgbClr val="000000"/>
                </a:solidFill>
              </a:rPr>
              <a:t> </a:t>
            </a:r>
            <a:r>
              <a:rPr u="none" dirty="0" err="1">
                <a:solidFill>
                  <a:srgbClr val="000000"/>
                </a:solidFill>
              </a:rPr>
              <a:t>والرياضيات</a:t>
            </a:r>
            <a:r>
              <a:rPr u="none" dirty="0">
                <a:solidFill>
                  <a:srgbClr val="000000"/>
                </a:solidFill>
              </a:rPr>
              <a:t> </a:t>
            </a:r>
            <a:r>
              <a:rPr u="none" dirty="0" err="1">
                <a:solidFill>
                  <a:srgbClr val="000000"/>
                </a:solidFill>
              </a:rPr>
              <a:t>والفن</a:t>
            </a:r>
            <a:r>
              <a:rPr u="none" dirty="0">
                <a:solidFill>
                  <a:srgbClr val="000000"/>
                </a:solidFill>
              </a:rPr>
              <a:t> </a:t>
            </a:r>
            <a:r>
              <a:rPr u="none" dirty="0" err="1">
                <a:solidFill>
                  <a:srgbClr val="000000"/>
                </a:solidFill>
              </a:rPr>
              <a:t>والموسيقى</a:t>
            </a:r>
            <a:r>
              <a:rPr sz="2351" u="none" dirty="0">
                <a:solidFill>
                  <a:srgbClr val="000000"/>
                </a:solidFill>
              </a:rPr>
              <a:t>.</a:t>
            </a:r>
          </a:p>
        </p:txBody>
      </p:sp>
      <p:sp>
        <p:nvSpPr>
          <p:cNvPr id="117" name="Shape 117"/>
          <p:cNvSpPr>
            <a:spLocks noGrp="1"/>
          </p:cNvSpPr>
          <p:nvPr>
            <p:ph type="title"/>
          </p:nvPr>
        </p:nvSpPr>
        <p:spPr>
          <a:xfrm>
            <a:off x="539551" y="3140967"/>
            <a:ext cx="8229601" cy="3528393"/>
          </a:xfrm>
          <a:prstGeom prst="rect">
            <a:avLst/>
          </a:prstGeom>
          <a:solidFill>
            <a:srgbClr val="C3D69B"/>
          </a:solidFill>
          <a:ln w="9525">
            <a:solidFill>
              <a:srgbClr val="4F6228"/>
            </a:solidFill>
            <a:round/>
          </a:ln>
        </p:spPr>
        <p:txBody>
          <a:bodyPr/>
          <a:lstStyle/>
          <a:p>
            <a:pPr algn="just" defTabSz="777240">
              <a:defRPr sz="3740" b="1" u="sng">
                <a:solidFill>
                  <a:srgbClr val="953735"/>
                </a:solidFill>
              </a:defRPr>
            </a:pPr>
            <a:r>
              <a:t>معيار المنهج (2-8): </a:t>
            </a:r>
            <a:r>
              <a:rPr u="none">
                <a:solidFill>
                  <a:srgbClr val="000000"/>
                </a:solidFill>
              </a:rPr>
              <a:t>يعبر عن المعلومات والأفكار حول العلوم والظواهر والعمليات في المنزل والمدرسة باستخدام المعرفة والمهارات المكتسبة من تعلم مواد اللغة العربية والرياضيات والفن والموسيقى.</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E709E4CF-E594-4152-B14C-E48DC870A841-L0-001.jpeg"/>
          <p:cNvPicPr>
            <a:picLocks noChangeAspect="1"/>
          </p:cNvPicPr>
          <p:nvPr/>
        </p:nvPicPr>
        <p:blipFill>
          <a:blip r:embed="rId2">
            <a:extLst/>
          </a:blip>
          <a:stretch>
            <a:fillRect/>
          </a:stretch>
        </p:blipFill>
        <p:spPr>
          <a:xfrm>
            <a:off x="1766291" y="-1"/>
            <a:ext cx="7145749" cy="6858001"/>
          </a:xfrm>
          <a:prstGeom prst="rect">
            <a:avLst/>
          </a:prstGeom>
          <a:ln w="12700">
            <a:miter lim="400000"/>
          </a:ln>
        </p:spPr>
      </p:pic>
      <p:sp>
        <p:nvSpPr>
          <p:cNvPr id="287" name="Shape 287"/>
          <p:cNvSpPr>
            <a:spLocks noGrp="1"/>
          </p:cNvSpPr>
          <p:nvPr>
            <p:ph type="ctrTitle"/>
          </p:nvPr>
        </p:nvSpPr>
        <p:spPr>
          <a:xfrm>
            <a:off x="2872221" y="-232445"/>
            <a:ext cx="6169025" cy="1485369"/>
          </a:xfrm>
          <a:prstGeom prst="rect">
            <a:avLst/>
          </a:prstGeom>
          <a:solidFill>
            <a:srgbClr val="F8C042"/>
          </a:solidFill>
        </p:spPr>
        <p:txBody>
          <a:bodyPr/>
          <a:lstStyle>
            <a:lvl1pPr algn="just">
              <a:defRPr sz="3600" b="1"/>
            </a:lvl1pPr>
          </a:lstStyle>
          <a:p>
            <a:r>
              <a:t>ورقة عمل باستخدام مخطط ڤن: </a:t>
            </a:r>
          </a:p>
        </p:txBody>
      </p:sp>
      <p:sp>
        <p:nvSpPr>
          <p:cNvPr id="288" name="Shape 288"/>
          <p:cNvSpPr/>
          <p:nvPr/>
        </p:nvSpPr>
        <p:spPr>
          <a:xfrm>
            <a:off x="5652488" y="1475464"/>
            <a:ext cx="2595450" cy="984402"/>
          </a:xfrm>
          <a:prstGeom prst="roundRect">
            <a:avLst>
              <a:gd name="adj" fmla="val 19352"/>
            </a:avLst>
          </a:prstGeom>
          <a:gradFill>
            <a:gsLst>
              <a:gs pos="0">
                <a:schemeClr val="accent1">
                  <a:hueOff val="357503"/>
                  <a:satOff val="54545"/>
                  <a:lumOff val="29273"/>
                </a:schemeClr>
              </a:gs>
              <a:gs pos="35000">
                <a:srgbClr val="BDD4FF"/>
              </a:gs>
              <a:gs pos="100000">
                <a:schemeClr val="accent1">
                  <a:hueOff val="418253"/>
                  <a:satOff val="54545"/>
                  <a:lumOff val="42493"/>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 val="1"/>
            </a:ext>
          </a:extLst>
        </p:spPr>
        <p:txBody>
          <a:bodyPr lIns="45719" rIns="45719" anchor="ctr"/>
          <a:lstStyle>
            <a:lvl1pPr algn="ctr" rtl="1">
              <a:defRPr sz="3000" b="1">
                <a:solidFill>
                  <a:srgbClr val="F12922"/>
                </a:solidFill>
              </a:defRPr>
            </a:lvl1pPr>
          </a:lstStyle>
          <a:p>
            <a:r>
              <a:t>كهرباء</a:t>
            </a:r>
          </a:p>
        </p:txBody>
      </p:sp>
      <p:sp>
        <p:nvSpPr>
          <p:cNvPr id="289" name="Shape 289"/>
          <p:cNvSpPr/>
          <p:nvPr/>
        </p:nvSpPr>
        <p:spPr>
          <a:xfrm>
            <a:off x="2381252" y="1475464"/>
            <a:ext cx="2595450" cy="984402"/>
          </a:xfrm>
          <a:prstGeom prst="roundRect">
            <a:avLst>
              <a:gd name="adj" fmla="val 19352"/>
            </a:avLst>
          </a:prstGeom>
          <a:gradFill>
            <a:gsLst>
              <a:gs pos="0">
                <a:schemeClr val="accent1">
                  <a:hueOff val="357503"/>
                  <a:satOff val="54545"/>
                  <a:lumOff val="29273"/>
                </a:schemeClr>
              </a:gs>
              <a:gs pos="35000">
                <a:srgbClr val="BDD4FF"/>
              </a:gs>
              <a:gs pos="100000">
                <a:schemeClr val="accent1">
                  <a:hueOff val="418253"/>
                  <a:satOff val="54545"/>
                  <a:lumOff val="42493"/>
                </a:schemeClr>
              </a:gs>
            </a:gsLst>
            <a:lin ang="16200000"/>
          </a:gradFill>
          <a:ln>
            <a:solidFill>
              <a:srgbClr val="7D60A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 val="1"/>
            </a:ext>
          </a:extLst>
        </p:spPr>
        <p:txBody>
          <a:bodyPr lIns="45719" rIns="45719" anchor="ctr"/>
          <a:lstStyle>
            <a:lvl1pPr algn="ctr" rtl="1">
              <a:defRPr sz="3000" b="1">
                <a:solidFill>
                  <a:srgbClr val="F12922"/>
                </a:solidFill>
              </a:defRPr>
            </a:lvl1pPr>
          </a:lstStyle>
          <a:p>
            <a:r>
              <a:t>بطارية</a:t>
            </a:r>
          </a:p>
        </p:txBody>
      </p:sp>
      <p:pic>
        <p:nvPicPr>
          <p:cNvPr id="290" name="FEA34E69-5A19-488E-9BA0-FD8DB00A6CA9-L0-001.jpeg"/>
          <p:cNvPicPr>
            <a:picLocks noChangeAspect="1"/>
          </p:cNvPicPr>
          <p:nvPr/>
        </p:nvPicPr>
        <p:blipFill>
          <a:blip r:embed="rId3">
            <a:extLst/>
          </a:blip>
          <a:stretch>
            <a:fillRect/>
          </a:stretch>
        </p:blipFill>
        <p:spPr>
          <a:xfrm>
            <a:off x="8852" y="4233996"/>
            <a:ext cx="1358027" cy="1433941"/>
          </a:xfrm>
          <a:prstGeom prst="rect">
            <a:avLst/>
          </a:prstGeom>
          <a:ln w="12700">
            <a:miter lim="400000"/>
          </a:ln>
        </p:spPr>
      </p:pic>
      <p:pic>
        <p:nvPicPr>
          <p:cNvPr id="291" name="C138BEA7-C24F-4612-AACD-C8122B598CE8-L0-001.jpeg"/>
          <p:cNvPicPr>
            <a:picLocks noChangeAspect="1"/>
          </p:cNvPicPr>
          <p:nvPr/>
        </p:nvPicPr>
        <p:blipFill>
          <a:blip r:embed="rId4">
            <a:extLst/>
          </a:blip>
          <a:stretch>
            <a:fillRect/>
          </a:stretch>
        </p:blipFill>
        <p:spPr>
          <a:xfrm>
            <a:off x="115163" y="1311001"/>
            <a:ext cx="1344480" cy="1476203"/>
          </a:xfrm>
          <a:prstGeom prst="rect">
            <a:avLst/>
          </a:prstGeom>
          <a:ln w="12700">
            <a:miter lim="400000"/>
          </a:ln>
        </p:spPr>
      </p:pic>
      <p:pic>
        <p:nvPicPr>
          <p:cNvPr id="292" name="EB30F547-0CCF-4429-BFC6-889657900A99-L0-001.png"/>
          <p:cNvPicPr>
            <a:picLocks noChangeAspect="1"/>
          </p:cNvPicPr>
          <p:nvPr/>
        </p:nvPicPr>
        <p:blipFill>
          <a:blip r:embed="rId5">
            <a:extLst/>
          </a:blip>
          <a:stretch>
            <a:fillRect/>
          </a:stretch>
        </p:blipFill>
        <p:spPr>
          <a:xfrm>
            <a:off x="129525" y="2883785"/>
            <a:ext cx="1116680" cy="1253631"/>
          </a:xfrm>
          <a:prstGeom prst="rect">
            <a:avLst/>
          </a:prstGeom>
          <a:ln w="12700">
            <a:miter lim="400000"/>
          </a:ln>
        </p:spPr>
      </p:pic>
      <p:pic>
        <p:nvPicPr>
          <p:cNvPr id="293" name="0B6B70D9-0D0A-4483-A508-5FAFECBC07D3-L0-001.jpeg"/>
          <p:cNvPicPr>
            <a:picLocks noChangeAspect="1"/>
          </p:cNvPicPr>
          <p:nvPr/>
        </p:nvPicPr>
        <p:blipFill>
          <a:blip r:embed="rId6">
            <a:extLst/>
          </a:blip>
          <a:stretch>
            <a:fillRect/>
          </a:stretch>
        </p:blipFill>
        <p:spPr>
          <a:xfrm>
            <a:off x="-23836" y="-19728"/>
            <a:ext cx="1851223" cy="1234149"/>
          </a:xfrm>
          <a:prstGeom prst="rect">
            <a:avLst/>
          </a:prstGeom>
          <a:ln w="12700">
            <a:miter lim="400000"/>
          </a:ln>
        </p:spPr>
      </p:pic>
      <p:pic>
        <p:nvPicPr>
          <p:cNvPr id="294" name="8216F3AF-D0C0-45A3-9192-B57879EB968B-L0-001.png"/>
          <p:cNvPicPr>
            <a:picLocks noChangeAspect="1"/>
          </p:cNvPicPr>
          <p:nvPr/>
        </p:nvPicPr>
        <p:blipFill>
          <a:blip r:embed="rId7">
            <a:extLst/>
          </a:blip>
          <a:stretch>
            <a:fillRect/>
          </a:stretch>
        </p:blipFill>
        <p:spPr>
          <a:xfrm>
            <a:off x="70720" y="5536184"/>
            <a:ext cx="1433366" cy="141951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p:cNvSpPr>
          <p:nvPr>
            <p:ph type="ctrTitle"/>
          </p:nvPr>
        </p:nvSpPr>
        <p:spPr>
          <a:xfrm>
            <a:off x="683568" y="1124744"/>
            <a:ext cx="7772401" cy="1470026"/>
          </a:xfrm>
          <a:prstGeom prst="rect">
            <a:avLst/>
          </a:prstGeom>
          <a:solidFill>
            <a:srgbClr val="FFFF00"/>
          </a:solidFill>
          <a:ln w="9525">
            <a:solidFill>
              <a:srgbClr val="C00000"/>
            </a:solidFill>
            <a:round/>
          </a:ln>
        </p:spPr>
        <p:txBody>
          <a:bodyPr/>
          <a:lstStyle/>
          <a:p>
            <a:pPr algn="just">
              <a:defRPr b="1">
                <a:solidFill>
                  <a:srgbClr val="7030A0"/>
                </a:solidFill>
              </a:defRPr>
            </a:pPr>
            <a:r>
              <a:t>القيم والأمن والسلامة:</a:t>
            </a:r>
          </a:p>
        </p:txBody>
      </p:sp>
      <p:sp>
        <p:nvSpPr>
          <p:cNvPr id="297" name="Shape 297"/>
          <p:cNvSpPr>
            <a:spLocks noGrp="1"/>
          </p:cNvSpPr>
          <p:nvPr>
            <p:ph type="subTitle" idx="1"/>
          </p:nvPr>
        </p:nvSpPr>
        <p:spPr>
          <a:xfrm>
            <a:off x="683567" y="2780927"/>
            <a:ext cx="7776866" cy="3744417"/>
          </a:xfrm>
          <a:prstGeom prst="rect">
            <a:avLst/>
          </a:prstGeom>
          <a:solidFill>
            <a:srgbClr val="B3A2C7"/>
          </a:solidFill>
          <a:ln w="9525">
            <a:solidFill>
              <a:srgbClr val="604A7B"/>
            </a:solidFill>
            <a:round/>
          </a:ln>
        </p:spPr>
        <p:txBody>
          <a:bodyPr/>
          <a:lstStyle/>
          <a:p>
            <a:pPr marL="457200" indent="-457200" algn="just" defTabSz="804672">
              <a:spcBef>
                <a:spcPts val="600"/>
              </a:spcBef>
              <a:buSzPct val="100000"/>
              <a:buFont typeface="Arial" pitchFamily="34" charset="0"/>
              <a:buChar char="•"/>
              <a:defRPr sz="2816" b="1">
                <a:solidFill>
                  <a:srgbClr val="000000"/>
                </a:solidFill>
              </a:defRPr>
            </a:pPr>
            <a:r>
              <a:rPr dirty="0" err="1"/>
              <a:t>دع</a:t>
            </a:r>
            <a:r>
              <a:rPr dirty="0"/>
              <a:t> </a:t>
            </a:r>
            <a:r>
              <a:rPr dirty="0" err="1"/>
              <a:t>المتعلمين</a:t>
            </a:r>
            <a:r>
              <a:rPr dirty="0"/>
              <a:t> </a:t>
            </a:r>
            <a:r>
              <a:rPr dirty="0" err="1"/>
              <a:t>يضعون</a:t>
            </a:r>
            <a:r>
              <a:rPr dirty="0"/>
              <a:t> </a:t>
            </a:r>
            <a:r>
              <a:rPr dirty="0" err="1"/>
              <a:t>الوجه</a:t>
            </a:r>
            <a:r>
              <a:rPr dirty="0"/>
              <a:t> </a:t>
            </a:r>
            <a:r>
              <a:rPr dirty="0" err="1"/>
              <a:t>المناسب</a:t>
            </a:r>
            <a:r>
              <a:rPr dirty="0"/>
              <a:t> </a:t>
            </a:r>
            <a:r>
              <a:rPr dirty="0" err="1"/>
              <a:t>تحت</a:t>
            </a:r>
            <a:r>
              <a:rPr dirty="0"/>
              <a:t> </a:t>
            </a:r>
            <a:r>
              <a:rPr dirty="0" err="1"/>
              <a:t>الصورة</a:t>
            </a:r>
            <a:r>
              <a:rPr dirty="0"/>
              <a:t> </a:t>
            </a:r>
            <a:r>
              <a:rPr dirty="0" err="1" smtClean="0"/>
              <a:t>المناسبة</a:t>
            </a:r>
            <a:r>
              <a:rPr lang="ar-KW" dirty="0"/>
              <a:t> </a:t>
            </a:r>
            <a:r>
              <a:rPr dirty="0" err="1" smtClean="0"/>
              <a:t>الوجه</a:t>
            </a:r>
            <a:r>
              <a:rPr dirty="0" smtClean="0"/>
              <a:t> </a:t>
            </a:r>
            <a:r>
              <a:rPr dirty="0" err="1"/>
              <a:t>السعيد</a:t>
            </a:r>
            <a:r>
              <a:rPr dirty="0"/>
              <a:t> </a:t>
            </a:r>
            <a:r>
              <a:rPr dirty="0" err="1"/>
              <a:t>والوجه</a:t>
            </a:r>
            <a:r>
              <a:rPr dirty="0"/>
              <a:t> </a:t>
            </a:r>
            <a:r>
              <a:rPr dirty="0" err="1" smtClean="0"/>
              <a:t>الحزين</a:t>
            </a:r>
            <a:r>
              <a:rPr dirty="0" smtClean="0"/>
              <a:t>.</a:t>
            </a:r>
            <a:endParaRPr dirty="0"/>
          </a:p>
          <a:p>
            <a:pPr marL="457200" indent="-457200" algn="just" defTabSz="804672">
              <a:spcBef>
                <a:spcPts val="600"/>
              </a:spcBef>
              <a:buSzPct val="100000"/>
              <a:buFont typeface="Arial" pitchFamily="34" charset="0"/>
              <a:buChar char="•"/>
              <a:defRPr sz="2816" b="1">
                <a:solidFill>
                  <a:srgbClr val="000000"/>
                </a:solidFill>
              </a:defRPr>
            </a:pPr>
            <a:r>
              <a:rPr dirty="0" err="1"/>
              <a:t>نبه</a:t>
            </a:r>
            <a:r>
              <a:rPr dirty="0"/>
              <a:t> </a:t>
            </a:r>
            <a:r>
              <a:rPr dirty="0" err="1"/>
              <a:t>المتعلمين</a:t>
            </a:r>
            <a:r>
              <a:rPr dirty="0"/>
              <a:t> </a:t>
            </a:r>
            <a:r>
              <a:rPr dirty="0" err="1"/>
              <a:t>إلى</a:t>
            </a:r>
            <a:r>
              <a:rPr dirty="0"/>
              <a:t> </a:t>
            </a:r>
            <a:r>
              <a:rPr dirty="0" err="1"/>
              <a:t>عدم</a:t>
            </a:r>
            <a:r>
              <a:rPr dirty="0"/>
              <a:t> </a:t>
            </a:r>
            <a:r>
              <a:rPr dirty="0" err="1"/>
              <a:t>ترك</a:t>
            </a:r>
            <a:r>
              <a:rPr dirty="0"/>
              <a:t> </a:t>
            </a:r>
            <a:r>
              <a:rPr dirty="0" err="1"/>
              <a:t>الأجهزة</a:t>
            </a:r>
            <a:r>
              <a:rPr dirty="0"/>
              <a:t> </a:t>
            </a:r>
            <a:r>
              <a:rPr dirty="0" err="1"/>
              <a:t>بأيدي</a:t>
            </a:r>
            <a:r>
              <a:rPr dirty="0"/>
              <a:t> </a:t>
            </a:r>
            <a:r>
              <a:rPr dirty="0" err="1"/>
              <a:t>الأطفال</a:t>
            </a:r>
            <a:r>
              <a:rPr dirty="0"/>
              <a:t>, </a:t>
            </a:r>
            <a:r>
              <a:rPr dirty="0" err="1"/>
              <a:t>وإلى</a:t>
            </a:r>
            <a:r>
              <a:rPr dirty="0"/>
              <a:t> </a:t>
            </a:r>
            <a:r>
              <a:rPr dirty="0" err="1"/>
              <a:t>عدم</a:t>
            </a:r>
            <a:r>
              <a:rPr dirty="0"/>
              <a:t> </a:t>
            </a:r>
            <a:r>
              <a:rPr dirty="0" err="1"/>
              <a:t>وضع</a:t>
            </a:r>
            <a:r>
              <a:rPr dirty="0"/>
              <a:t> </a:t>
            </a:r>
            <a:r>
              <a:rPr dirty="0" err="1"/>
              <a:t>عدة</a:t>
            </a:r>
            <a:r>
              <a:rPr dirty="0"/>
              <a:t> </a:t>
            </a:r>
            <a:r>
              <a:rPr dirty="0" err="1"/>
              <a:t>أجهزة</a:t>
            </a:r>
            <a:r>
              <a:rPr dirty="0"/>
              <a:t> </a:t>
            </a:r>
            <a:r>
              <a:rPr dirty="0" err="1"/>
              <a:t>على</a:t>
            </a:r>
            <a:r>
              <a:rPr dirty="0"/>
              <a:t> </a:t>
            </a:r>
            <a:r>
              <a:rPr dirty="0" err="1"/>
              <a:t>مفتاح</a:t>
            </a:r>
            <a:r>
              <a:rPr dirty="0"/>
              <a:t> </a:t>
            </a:r>
            <a:r>
              <a:rPr dirty="0" err="1"/>
              <a:t>كهربائي</a:t>
            </a:r>
            <a:r>
              <a:rPr dirty="0"/>
              <a:t> </a:t>
            </a:r>
            <a:r>
              <a:rPr dirty="0" err="1"/>
              <a:t>واحد</a:t>
            </a:r>
            <a:r>
              <a:rPr dirty="0"/>
              <a:t>, </a:t>
            </a:r>
            <a:r>
              <a:rPr dirty="0" err="1"/>
              <a:t>وإلى</a:t>
            </a:r>
            <a:r>
              <a:rPr dirty="0"/>
              <a:t> </a:t>
            </a:r>
            <a:r>
              <a:rPr dirty="0" err="1"/>
              <a:t>عدم</a:t>
            </a:r>
            <a:r>
              <a:rPr dirty="0"/>
              <a:t> </a:t>
            </a:r>
            <a:r>
              <a:rPr dirty="0" err="1"/>
              <a:t>وضع</a:t>
            </a:r>
            <a:r>
              <a:rPr dirty="0"/>
              <a:t> </a:t>
            </a:r>
            <a:r>
              <a:rPr dirty="0" err="1"/>
              <a:t>أجهزة</a:t>
            </a:r>
            <a:r>
              <a:rPr dirty="0"/>
              <a:t> </a:t>
            </a:r>
            <a:r>
              <a:rPr dirty="0" err="1"/>
              <a:t>التلفون</a:t>
            </a:r>
            <a:r>
              <a:rPr dirty="0"/>
              <a:t> </a:t>
            </a:r>
            <a:r>
              <a:rPr dirty="0" err="1"/>
              <a:t>والآيباد</a:t>
            </a:r>
            <a:r>
              <a:rPr dirty="0"/>
              <a:t> </a:t>
            </a:r>
            <a:r>
              <a:rPr dirty="0" err="1"/>
              <a:t>على</a:t>
            </a:r>
            <a:r>
              <a:rPr dirty="0"/>
              <a:t> </a:t>
            </a:r>
            <a:r>
              <a:rPr dirty="0" err="1"/>
              <a:t>الكهرباء</a:t>
            </a:r>
            <a:r>
              <a:rPr dirty="0"/>
              <a:t> </a:t>
            </a:r>
            <a:r>
              <a:rPr dirty="0" err="1"/>
              <a:t>بجانب</a:t>
            </a:r>
            <a:r>
              <a:rPr dirty="0"/>
              <a:t> </a:t>
            </a:r>
            <a:r>
              <a:rPr dirty="0" err="1"/>
              <a:t>السرير</a:t>
            </a:r>
            <a:r>
              <a:rPr dirty="0"/>
              <a:t> </a:t>
            </a:r>
            <a:r>
              <a:rPr dirty="0" err="1"/>
              <a:t>عند</a:t>
            </a:r>
            <a:r>
              <a:rPr dirty="0"/>
              <a:t> </a:t>
            </a:r>
            <a:r>
              <a:rPr dirty="0" err="1"/>
              <a:t>النوم</a:t>
            </a:r>
            <a:r>
              <a:rPr dirty="0"/>
              <a:t>, </a:t>
            </a:r>
            <a:r>
              <a:rPr dirty="0" err="1"/>
              <a:t>وإلى</a:t>
            </a:r>
            <a:r>
              <a:rPr dirty="0"/>
              <a:t> </a:t>
            </a:r>
            <a:r>
              <a:rPr dirty="0" err="1"/>
              <a:t>عدم</a:t>
            </a:r>
            <a:r>
              <a:rPr dirty="0"/>
              <a:t> </a:t>
            </a:r>
            <a:r>
              <a:rPr dirty="0" err="1"/>
              <a:t>ترك</a:t>
            </a:r>
            <a:r>
              <a:rPr dirty="0"/>
              <a:t> </a:t>
            </a:r>
            <a:r>
              <a:rPr dirty="0" err="1"/>
              <a:t>الأسلاك</a:t>
            </a:r>
            <a:r>
              <a:rPr dirty="0"/>
              <a:t> </a:t>
            </a:r>
            <a:r>
              <a:rPr dirty="0" err="1"/>
              <a:t>تحت</a:t>
            </a:r>
            <a:r>
              <a:rPr dirty="0"/>
              <a:t> </a:t>
            </a:r>
            <a:r>
              <a:rPr dirty="0" err="1"/>
              <a:t>السجادة</a:t>
            </a:r>
            <a:r>
              <a:rPr dirty="0"/>
              <a:t>.</a:t>
            </a:r>
          </a:p>
        </p:txBody>
      </p:sp>
      <p:pic>
        <p:nvPicPr>
          <p:cNvPr id="298" name="image28.png"/>
          <p:cNvPicPr>
            <a:picLocks noChangeAspect="1"/>
          </p:cNvPicPr>
          <p:nvPr/>
        </p:nvPicPr>
        <p:blipFill>
          <a:blip r:embed="rId2">
            <a:extLst/>
          </a:blip>
          <a:stretch>
            <a:fillRect/>
          </a:stretch>
        </p:blipFill>
        <p:spPr>
          <a:xfrm>
            <a:off x="221520" y="11783"/>
            <a:ext cx="3138775" cy="267606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EAA1F9DA-71B7-4E6C-B087-B387A8748C2B-L0-001.png"/>
          <p:cNvPicPr>
            <a:picLocks noChangeAspect="1"/>
          </p:cNvPicPr>
          <p:nvPr/>
        </p:nvPicPr>
        <p:blipFill>
          <a:blip r:embed="rId2">
            <a:extLst/>
          </a:blip>
          <a:stretch>
            <a:fillRect/>
          </a:stretch>
        </p:blipFill>
        <p:spPr>
          <a:xfrm>
            <a:off x="2000250" y="0"/>
            <a:ext cx="51435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p:cNvSpPr>
          <p:nvPr>
            <p:ph type="title"/>
          </p:nvPr>
        </p:nvSpPr>
        <p:spPr>
          <a:xfrm>
            <a:off x="467543" y="1124744"/>
            <a:ext cx="8229601" cy="1143001"/>
          </a:xfrm>
          <a:prstGeom prst="rect">
            <a:avLst/>
          </a:prstGeom>
          <a:solidFill>
            <a:srgbClr val="8EB4E3"/>
          </a:solidFill>
          <a:ln w="9525">
            <a:solidFill>
              <a:srgbClr val="002060"/>
            </a:solidFill>
            <a:round/>
          </a:ln>
        </p:spPr>
        <p:txBody>
          <a:bodyPr/>
          <a:lstStyle/>
          <a:p>
            <a:pPr algn="just">
              <a:defRPr b="1">
                <a:solidFill>
                  <a:srgbClr val="1F497D"/>
                </a:solidFill>
              </a:defRPr>
            </a:pPr>
            <a:r>
              <a:t>الكلمات الجديدة:</a:t>
            </a:r>
          </a:p>
        </p:txBody>
      </p:sp>
      <p:sp>
        <p:nvSpPr>
          <p:cNvPr id="303" name="Shape 303"/>
          <p:cNvSpPr>
            <a:spLocks noGrp="1"/>
          </p:cNvSpPr>
          <p:nvPr>
            <p:ph type="body" sz="quarter" idx="1"/>
          </p:nvPr>
        </p:nvSpPr>
        <p:spPr>
          <a:xfrm>
            <a:off x="467543" y="2852935"/>
            <a:ext cx="8229601" cy="1324745"/>
          </a:xfrm>
          <a:prstGeom prst="rect">
            <a:avLst/>
          </a:prstGeom>
          <a:solidFill>
            <a:srgbClr val="92D050"/>
          </a:solidFill>
          <a:ln w="9525">
            <a:solidFill>
              <a:srgbClr val="C00000"/>
            </a:solidFill>
            <a:round/>
          </a:ln>
        </p:spPr>
        <p:txBody>
          <a:bodyPr/>
          <a:lstStyle/>
          <a:p>
            <a:pPr algn="just">
              <a:spcBef>
                <a:spcPts val="1000"/>
              </a:spcBef>
              <a:buSzTx/>
              <a:buNone/>
              <a:defRPr sz="4400" b="1"/>
            </a:pPr>
            <a:r>
              <a:t>بطارية – كهرباء</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p:cNvSpPr>
          <p:nvPr>
            <p:ph type="title"/>
          </p:nvPr>
        </p:nvSpPr>
        <p:spPr>
          <a:xfrm>
            <a:off x="467543" y="836712"/>
            <a:ext cx="8229601" cy="1143001"/>
          </a:xfrm>
          <a:prstGeom prst="rect">
            <a:avLst/>
          </a:prstGeom>
          <a:solidFill>
            <a:srgbClr val="FAC090"/>
          </a:solidFill>
          <a:ln w="9525">
            <a:solidFill>
              <a:srgbClr val="984807"/>
            </a:solidFill>
            <a:round/>
          </a:ln>
        </p:spPr>
        <p:txBody>
          <a:bodyPr/>
          <a:lstStyle/>
          <a:p>
            <a:pPr algn="just">
              <a:defRPr b="1">
                <a:solidFill>
                  <a:srgbClr val="C00000"/>
                </a:solidFill>
              </a:defRPr>
            </a:pPr>
            <a:r>
              <a:t>النشاط المنزلي:</a:t>
            </a:r>
          </a:p>
        </p:txBody>
      </p:sp>
      <p:sp>
        <p:nvSpPr>
          <p:cNvPr id="306" name="Shape 306"/>
          <p:cNvSpPr>
            <a:spLocks noGrp="1"/>
          </p:cNvSpPr>
          <p:nvPr>
            <p:ph type="body" sz="half" idx="1"/>
          </p:nvPr>
        </p:nvSpPr>
        <p:spPr>
          <a:xfrm>
            <a:off x="467543" y="2420888"/>
            <a:ext cx="8229601" cy="1828801"/>
          </a:xfrm>
          <a:prstGeom prst="rect">
            <a:avLst/>
          </a:prstGeom>
          <a:solidFill>
            <a:srgbClr val="FFFF00"/>
          </a:solidFill>
          <a:ln w="9525">
            <a:solidFill>
              <a:srgbClr val="7030A0"/>
            </a:solidFill>
            <a:round/>
          </a:ln>
        </p:spPr>
        <p:txBody>
          <a:bodyPr/>
          <a:lstStyle/>
          <a:p>
            <a:pPr marL="288035" indent="-288035" algn="just" defTabSz="768095">
              <a:spcBef>
                <a:spcPts val="800"/>
              </a:spcBef>
              <a:buSzTx/>
              <a:buNone/>
              <a:defRPr sz="2688"/>
            </a:pPr>
            <a:r>
              <a:t>   </a:t>
            </a:r>
            <a:r>
              <a:rPr sz="3359" b="1"/>
              <a:t>ابحث في المنزل مع الأهل عن 3 أجهزة تعمل على الكهرباء و 3 أجهزة تعمل بالبطارية.</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body" sz="half" idx="1"/>
          </p:nvPr>
        </p:nvSpPr>
        <p:spPr>
          <a:xfrm>
            <a:off x="467543" y="1988840"/>
            <a:ext cx="8229601" cy="2520281"/>
          </a:xfrm>
          <a:prstGeom prst="rect">
            <a:avLst/>
          </a:prstGeom>
          <a:solidFill>
            <a:srgbClr val="FAC090"/>
          </a:solidFill>
          <a:ln w="9525">
            <a:solidFill>
              <a:srgbClr val="953735"/>
            </a:solidFill>
            <a:round/>
          </a:ln>
        </p:spPr>
        <p:txBody>
          <a:bodyPr/>
          <a:lstStyle/>
          <a:p>
            <a:pPr algn="ctr" rtl="0">
              <a:buSzTx/>
              <a:buNone/>
              <a:defRPr sz="4400" b="1"/>
            </a:pPr>
            <a:endParaRPr/>
          </a:p>
          <a:p>
            <a:pPr algn="ctr">
              <a:spcBef>
                <a:spcPts val="1000"/>
              </a:spcBef>
              <a:buSzTx/>
              <a:buNone/>
              <a:defRPr sz="4400" b="1">
                <a:solidFill>
                  <a:srgbClr val="FF0000"/>
                </a:solidFill>
              </a:defRPr>
            </a:pPr>
            <a:r>
              <a:t>عنوان الدرس:</a:t>
            </a:r>
            <a:r>
              <a:rPr>
                <a:solidFill>
                  <a:srgbClr val="000000"/>
                </a:solidFill>
              </a:rPr>
              <a:t> </a:t>
            </a:r>
            <a:r>
              <a:rPr>
                <a:solidFill>
                  <a:srgbClr val="0070C0"/>
                </a:solidFill>
              </a:rPr>
              <a:t>امرح وتعلم مع العلوم</a:t>
            </a:r>
          </a:p>
        </p:txBody>
      </p:sp>
      <p:pic>
        <p:nvPicPr>
          <p:cNvPr id="120" name="image1.png"/>
          <p:cNvPicPr>
            <a:picLocks noChangeAspect="1"/>
          </p:cNvPicPr>
          <p:nvPr/>
        </p:nvPicPr>
        <p:blipFill>
          <a:blip r:embed="rId2">
            <a:extLst/>
          </a:blip>
          <a:stretch>
            <a:fillRect/>
          </a:stretch>
        </p:blipFill>
        <p:spPr>
          <a:xfrm>
            <a:off x="20687" y="1"/>
            <a:ext cx="9123314" cy="1988841"/>
          </a:xfrm>
          <a:prstGeom prst="rect">
            <a:avLst/>
          </a:prstGeom>
          <a:ln w="12700">
            <a:miter lim="400000"/>
          </a:ln>
        </p:spPr>
      </p:pic>
      <p:pic>
        <p:nvPicPr>
          <p:cNvPr id="121" name="image2.png"/>
          <p:cNvPicPr>
            <a:picLocks noChangeAspect="1"/>
          </p:cNvPicPr>
          <p:nvPr/>
        </p:nvPicPr>
        <p:blipFill>
          <a:blip r:embed="rId3">
            <a:extLst/>
          </a:blip>
          <a:stretch>
            <a:fillRect/>
          </a:stretch>
        </p:blipFill>
        <p:spPr>
          <a:xfrm>
            <a:off x="1765442" y="4509120"/>
            <a:ext cx="5633805" cy="234888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32BDF3FA-E727-4B5F-8DFE-EDCC8801F632-L0-001.jpeg"/>
          <p:cNvPicPr>
            <a:picLocks noChangeAspect="1"/>
          </p:cNvPicPr>
          <p:nvPr/>
        </p:nvPicPr>
        <p:blipFill>
          <a:blip r:embed="rId2">
            <a:extLst/>
          </a:blip>
          <a:stretch>
            <a:fillRect/>
          </a:stretch>
        </p:blipFill>
        <p:spPr>
          <a:xfrm>
            <a:off x="232081" y="0"/>
            <a:ext cx="8679838"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p:cNvSpPr>
          <p:nvPr>
            <p:ph type="title"/>
          </p:nvPr>
        </p:nvSpPr>
        <p:spPr>
          <a:prstGeom prst="rect">
            <a:avLst/>
          </a:prstGeom>
          <a:solidFill>
            <a:srgbClr val="B9CDE5"/>
          </a:solidFill>
          <a:ln w="9525">
            <a:solidFill>
              <a:srgbClr val="17375E"/>
            </a:solidFill>
            <a:round/>
          </a:ln>
        </p:spPr>
        <p:txBody>
          <a:bodyPr/>
          <a:lstStyle/>
          <a:p>
            <a:pPr defTabSz="822959">
              <a:defRPr sz="3959"/>
            </a:pPr>
            <a:r>
              <a:t>المفاهيم العلمية المتضمنة في الكفاية الخاصة:</a:t>
            </a:r>
          </a:p>
        </p:txBody>
      </p:sp>
      <p:sp>
        <p:nvSpPr>
          <p:cNvPr id="126" name="Shape 126"/>
          <p:cNvSpPr>
            <a:spLocks noGrp="1"/>
          </p:cNvSpPr>
          <p:nvPr>
            <p:ph type="body" idx="1"/>
          </p:nvPr>
        </p:nvSpPr>
        <p:spPr>
          <a:xfrm>
            <a:off x="457200" y="1598652"/>
            <a:ext cx="8229600" cy="3773016"/>
          </a:xfrm>
          <a:prstGeom prst="rect">
            <a:avLst/>
          </a:prstGeom>
          <a:solidFill>
            <a:srgbClr val="FDEADA"/>
          </a:solidFill>
          <a:ln w="9525">
            <a:solidFill>
              <a:srgbClr val="953735"/>
            </a:solidFill>
            <a:round/>
          </a:ln>
        </p:spPr>
        <p:txBody>
          <a:bodyPr/>
          <a:lstStyle/>
          <a:p>
            <a:pPr marL="325754" indent="-325754" algn="just" defTabSz="868680">
              <a:buFont typeface="Wingdings"/>
              <a:buChar char="❖"/>
              <a:defRPr sz="3040" b="1">
                <a:solidFill>
                  <a:srgbClr val="E46C0A"/>
                </a:solidFill>
              </a:defRPr>
            </a:pPr>
            <a:r>
              <a:t>للصوت</a:t>
            </a:r>
            <a:r>
              <a:rPr>
                <a:solidFill>
                  <a:srgbClr val="000000"/>
                </a:solidFill>
              </a:rPr>
              <a:t> </a:t>
            </a:r>
            <a:r>
              <a:rPr>
                <a:solidFill>
                  <a:srgbClr val="FF0000"/>
                </a:solidFill>
              </a:rPr>
              <a:t>والضوء</a:t>
            </a:r>
            <a:r>
              <a:rPr>
                <a:solidFill>
                  <a:srgbClr val="000000"/>
                </a:solidFill>
              </a:rPr>
              <a:t> </a:t>
            </a:r>
            <a:r>
              <a:rPr>
                <a:solidFill>
                  <a:srgbClr val="00B0F0"/>
                </a:solidFill>
              </a:rPr>
              <a:t>والحرارة</a:t>
            </a:r>
            <a:r>
              <a:rPr>
                <a:solidFill>
                  <a:srgbClr val="000000"/>
                </a:solidFill>
              </a:rPr>
              <a:t> مصادر عديدة من حولنا.</a:t>
            </a:r>
          </a:p>
          <a:p>
            <a:pPr marL="325754" indent="-325754" algn="just" defTabSz="868680">
              <a:buFont typeface="Wingdings"/>
              <a:buChar char="❖"/>
              <a:defRPr sz="3040" b="1">
                <a:solidFill>
                  <a:srgbClr val="E46C0A"/>
                </a:solidFill>
              </a:defRPr>
            </a:pPr>
            <a:r>
              <a:t>للصوت</a:t>
            </a:r>
            <a:r>
              <a:rPr>
                <a:solidFill>
                  <a:srgbClr val="000000"/>
                </a:solidFill>
              </a:rPr>
              <a:t> </a:t>
            </a:r>
            <a:r>
              <a:rPr>
                <a:solidFill>
                  <a:srgbClr val="FF0000"/>
                </a:solidFill>
              </a:rPr>
              <a:t>والضوء</a:t>
            </a:r>
            <a:r>
              <a:rPr>
                <a:solidFill>
                  <a:srgbClr val="000000"/>
                </a:solidFill>
              </a:rPr>
              <a:t> </a:t>
            </a:r>
            <a:r>
              <a:rPr>
                <a:solidFill>
                  <a:srgbClr val="00B0F0"/>
                </a:solidFill>
              </a:rPr>
              <a:t>والحرارة</a:t>
            </a:r>
            <a:r>
              <a:rPr>
                <a:solidFill>
                  <a:srgbClr val="000000"/>
                </a:solidFill>
              </a:rPr>
              <a:t> أهمية كبيرة في تواصل الكائنات الحية في ما بينها.</a:t>
            </a:r>
          </a:p>
          <a:p>
            <a:pPr marL="325754" indent="-325754" algn="just" defTabSz="868680">
              <a:spcBef>
                <a:spcPts val="900"/>
              </a:spcBef>
              <a:buSzTx/>
              <a:buNone/>
              <a:defRPr sz="3040" b="1"/>
            </a:pPr>
            <a:r>
              <a:t>   </a:t>
            </a:r>
            <a:r>
              <a:rPr sz="3800">
                <a:solidFill>
                  <a:srgbClr val="7030A0"/>
                </a:solidFill>
              </a:rPr>
              <a:t>مصادر التعلم:</a:t>
            </a:r>
            <a:r>
              <a:rPr sz="3800">
                <a:solidFill>
                  <a:srgbClr val="17375E"/>
                </a:solidFill>
              </a:rPr>
              <a:t> فيديو , حاسوب , مسجل , إنترنت , أوراق عمل .</a:t>
            </a:r>
          </a:p>
        </p:txBody>
      </p:sp>
      <p:pic>
        <p:nvPicPr>
          <p:cNvPr id="127" name="image3.png"/>
          <p:cNvPicPr>
            <a:picLocks noChangeAspect="1"/>
          </p:cNvPicPr>
          <p:nvPr/>
        </p:nvPicPr>
        <p:blipFill>
          <a:blip r:embed="rId2">
            <a:extLst/>
          </a:blip>
          <a:stretch>
            <a:fillRect/>
          </a:stretch>
        </p:blipFill>
        <p:spPr>
          <a:xfrm>
            <a:off x="371088" y="4173914"/>
            <a:ext cx="2303488" cy="298600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body" sz="quarter" idx="1"/>
          </p:nvPr>
        </p:nvSpPr>
        <p:spPr>
          <a:xfrm>
            <a:off x="323528" y="404663"/>
            <a:ext cx="4040188" cy="1296146"/>
          </a:xfrm>
          <a:prstGeom prst="rect">
            <a:avLst/>
          </a:prstGeom>
          <a:solidFill>
            <a:srgbClr val="CCC1DA"/>
          </a:solidFill>
          <a:ln w="9525">
            <a:solidFill>
              <a:srgbClr val="7030A0"/>
            </a:solidFill>
            <a:round/>
          </a:ln>
        </p:spPr>
        <p:txBody>
          <a:bodyPr/>
          <a:lstStyle/>
          <a:p>
            <a:pPr algn="r" defTabSz="768095">
              <a:lnSpc>
                <a:spcPct val="90000"/>
              </a:lnSpc>
              <a:defRPr sz="2267"/>
            </a:pPr>
            <a:r>
              <a:t>ملاحظات عامة مهمة للمعلم عند تنفيذ النشاط:</a:t>
            </a:r>
            <a:endParaRPr sz="2520"/>
          </a:p>
        </p:txBody>
      </p:sp>
      <p:sp>
        <p:nvSpPr>
          <p:cNvPr id="130" name="Shape 130"/>
          <p:cNvSpPr>
            <a:spLocks noGrp="1"/>
          </p:cNvSpPr>
          <p:nvPr>
            <p:ph type="body" idx="13"/>
          </p:nvPr>
        </p:nvSpPr>
        <p:spPr>
          <a:xfrm>
            <a:off x="4572000" y="404664"/>
            <a:ext cx="4041775" cy="1296146"/>
          </a:xfrm>
          <a:prstGeom prst="rect">
            <a:avLst/>
          </a:prstGeom>
          <a:solidFill>
            <a:srgbClr val="CCC1DA"/>
          </a:solidFill>
          <a:ln w="9525">
            <a:solidFill>
              <a:srgbClr val="7030A0"/>
            </a:solidFill>
            <a:round/>
          </a:ln>
          <a:extLst>
            <a:ext uri="{C572A759-6A51-4108-AA02-DFA0A04FC94B}">
              <ma14:wrappingTextBoxFlag xmlns:ma14="http://schemas.microsoft.com/office/mac/drawingml/2011/main" xmlns="" val="1"/>
            </a:ext>
          </a:extLst>
        </p:spPr>
        <p:txBody>
          <a:bodyPr/>
          <a:lstStyle/>
          <a:p>
            <a:pPr marL="0" indent="0" algn="r" defTabSz="768095">
              <a:lnSpc>
                <a:spcPct val="80000"/>
              </a:lnSpc>
              <a:spcBef>
                <a:spcPts val="500"/>
              </a:spcBef>
              <a:buSzTx/>
              <a:buFontTx/>
              <a:buNone/>
              <a:defRPr sz="2267" b="1"/>
            </a:pPr>
            <a:r>
              <a:rPr dirty="0" err="1"/>
              <a:t>يستطيع</a:t>
            </a:r>
            <a:r>
              <a:rPr dirty="0"/>
              <a:t> </a:t>
            </a:r>
            <a:r>
              <a:rPr dirty="0" err="1"/>
              <a:t>المتعلم</a:t>
            </a:r>
            <a:r>
              <a:rPr dirty="0"/>
              <a:t> </a:t>
            </a:r>
            <a:r>
              <a:rPr dirty="0" err="1" smtClean="0"/>
              <a:t>أن</a:t>
            </a:r>
            <a:r>
              <a:rPr dirty="0" smtClean="0"/>
              <a:t>: </a:t>
            </a:r>
            <a:r>
              <a:rPr dirty="0" err="1" smtClean="0"/>
              <a:t>أمثلة</a:t>
            </a:r>
            <a:r>
              <a:rPr dirty="0" smtClean="0"/>
              <a:t> </a:t>
            </a:r>
            <a:r>
              <a:rPr dirty="0" err="1"/>
              <a:t>منوعة</a:t>
            </a:r>
            <a:r>
              <a:rPr dirty="0"/>
              <a:t> </a:t>
            </a:r>
            <a:r>
              <a:rPr dirty="0" err="1"/>
              <a:t>على</a:t>
            </a:r>
            <a:r>
              <a:rPr dirty="0"/>
              <a:t> </a:t>
            </a:r>
            <a:r>
              <a:rPr dirty="0" err="1"/>
              <a:t>الأنشطة</a:t>
            </a:r>
            <a:r>
              <a:rPr dirty="0"/>
              <a:t> </a:t>
            </a:r>
            <a:r>
              <a:rPr dirty="0" err="1"/>
              <a:t>الواردة</a:t>
            </a:r>
            <a:r>
              <a:rPr dirty="0"/>
              <a:t> </a:t>
            </a:r>
            <a:r>
              <a:rPr dirty="0" err="1"/>
              <a:t>في</a:t>
            </a:r>
            <a:r>
              <a:rPr dirty="0"/>
              <a:t> </a:t>
            </a:r>
            <a:r>
              <a:rPr dirty="0" err="1" smtClean="0"/>
              <a:t>المنهج</a:t>
            </a:r>
            <a:endParaRPr sz="3024" dirty="0"/>
          </a:p>
        </p:txBody>
      </p:sp>
      <p:sp>
        <p:nvSpPr>
          <p:cNvPr id="131" name="Shape 131"/>
          <p:cNvSpPr/>
          <p:nvPr/>
        </p:nvSpPr>
        <p:spPr>
          <a:xfrm>
            <a:off x="4572000" y="1772816"/>
            <a:ext cx="4041775" cy="4752529"/>
          </a:xfrm>
          <a:prstGeom prst="rect">
            <a:avLst/>
          </a:prstGeom>
          <a:solidFill>
            <a:srgbClr val="F2DCDB"/>
          </a:solidFill>
          <a:ln>
            <a:solidFill>
              <a:srgbClr val="984807"/>
            </a:solidFill>
          </a:ln>
          <a:extLst>
            <a:ext uri="{C572A759-6A51-4108-AA02-DFA0A04FC94B}">
              <ma14:wrappingTextBoxFlag xmlns:ma14="http://schemas.microsoft.com/office/mac/drawingml/2011/main" xmlns="" val="1"/>
            </a:ext>
          </a:extLst>
        </p:spPr>
        <p:txBody>
          <a:bodyPr lIns="45719" rIns="45719">
            <a:normAutofit/>
          </a:bodyPr>
          <a:lstStyle/>
          <a:p>
            <a:pPr marL="298322" indent="-298322" algn="just" defTabSz="795527" rtl="1">
              <a:spcBef>
                <a:spcPts val="500"/>
              </a:spcBef>
              <a:defRPr sz="2088" b="1">
                <a:solidFill>
                  <a:srgbClr val="FF0000"/>
                </a:solidFill>
              </a:defRPr>
            </a:pPr>
            <a:r>
              <a:rPr dirty="0" err="1"/>
              <a:t>نشاط</a:t>
            </a:r>
            <a:r>
              <a:rPr dirty="0"/>
              <a:t> </a:t>
            </a:r>
            <a:r>
              <a:rPr dirty="0" err="1"/>
              <a:t>تحفيزي</a:t>
            </a:r>
            <a:r>
              <a:rPr dirty="0"/>
              <a:t> </a:t>
            </a:r>
            <a:r>
              <a:rPr dirty="0" err="1"/>
              <a:t>مقترح</a:t>
            </a:r>
            <a:r>
              <a:rPr dirty="0"/>
              <a:t>:</a:t>
            </a:r>
          </a:p>
          <a:p>
            <a:pPr marL="298322" indent="-298322" algn="just" defTabSz="795527" rtl="1">
              <a:spcBef>
                <a:spcPts val="400"/>
              </a:spcBef>
              <a:defRPr sz="1740" b="1"/>
            </a:pPr>
            <a:r>
              <a:rPr dirty="0" err="1"/>
              <a:t>لعبة</a:t>
            </a:r>
            <a:r>
              <a:rPr dirty="0"/>
              <a:t> </a:t>
            </a:r>
            <a:r>
              <a:rPr dirty="0" err="1"/>
              <a:t>المكعبات</a:t>
            </a:r>
            <a:r>
              <a:rPr dirty="0"/>
              <a:t>:</a:t>
            </a:r>
            <a:endParaRPr sz="2088" dirty="0"/>
          </a:p>
          <a:p>
            <a:pPr marL="298322" indent="-298322" algn="just" defTabSz="795527" rtl="1">
              <a:spcBef>
                <a:spcPts val="400"/>
              </a:spcBef>
              <a:defRPr sz="1740" b="1"/>
            </a:pPr>
            <a:r>
              <a:rPr dirty="0"/>
              <a:t> </a:t>
            </a:r>
            <a:r>
              <a:rPr dirty="0" err="1"/>
              <a:t>دع</a:t>
            </a:r>
            <a:r>
              <a:rPr dirty="0"/>
              <a:t> </a:t>
            </a:r>
            <a:r>
              <a:rPr dirty="0" err="1"/>
              <a:t>المتعلمين</a:t>
            </a:r>
            <a:r>
              <a:rPr dirty="0"/>
              <a:t> </a:t>
            </a:r>
            <a:r>
              <a:rPr dirty="0" err="1"/>
              <a:t>يركبون</a:t>
            </a:r>
            <a:r>
              <a:rPr dirty="0"/>
              <a:t> </a:t>
            </a:r>
            <a:r>
              <a:rPr dirty="0" err="1"/>
              <a:t>مجموعة</a:t>
            </a:r>
            <a:r>
              <a:rPr dirty="0"/>
              <a:t> </a:t>
            </a:r>
            <a:r>
              <a:rPr dirty="0" err="1"/>
              <a:t>من</a:t>
            </a:r>
            <a:r>
              <a:rPr dirty="0"/>
              <a:t> </a:t>
            </a:r>
            <a:r>
              <a:rPr dirty="0" err="1"/>
              <a:t>الصور</a:t>
            </a:r>
            <a:r>
              <a:rPr dirty="0"/>
              <a:t> </a:t>
            </a:r>
            <a:r>
              <a:rPr dirty="0" err="1"/>
              <a:t>بشكل</a:t>
            </a:r>
            <a:r>
              <a:rPr dirty="0"/>
              <a:t> </a:t>
            </a:r>
            <a:r>
              <a:rPr dirty="0" err="1"/>
              <a:t>أفقي</a:t>
            </a:r>
            <a:r>
              <a:rPr dirty="0"/>
              <a:t> </a:t>
            </a:r>
            <a:r>
              <a:rPr dirty="0" err="1"/>
              <a:t>أو</a:t>
            </a:r>
            <a:endParaRPr sz="2088" dirty="0"/>
          </a:p>
          <a:p>
            <a:pPr marL="298322" indent="-298322" algn="just" defTabSz="795527" rtl="1">
              <a:spcBef>
                <a:spcPts val="400"/>
              </a:spcBef>
              <a:defRPr sz="1740" b="1"/>
            </a:pPr>
            <a:r>
              <a:rPr dirty="0" err="1"/>
              <a:t>رأسي</a:t>
            </a:r>
            <a:r>
              <a:rPr dirty="0"/>
              <a:t> </a:t>
            </a:r>
            <a:r>
              <a:rPr dirty="0" err="1"/>
              <a:t>لمصادر</a:t>
            </a:r>
            <a:r>
              <a:rPr dirty="0"/>
              <a:t> </a:t>
            </a:r>
            <a:r>
              <a:rPr dirty="0" err="1"/>
              <a:t>الحرارة</a:t>
            </a:r>
            <a:r>
              <a:rPr dirty="0"/>
              <a:t> </a:t>
            </a:r>
            <a:r>
              <a:rPr dirty="0" err="1"/>
              <a:t>وفوائدها</a:t>
            </a:r>
            <a:r>
              <a:rPr dirty="0"/>
              <a:t>, </a:t>
            </a:r>
            <a:r>
              <a:rPr dirty="0" err="1"/>
              <a:t>ولمصادر</a:t>
            </a:r>
            <a:r>
              <a:rPr dirty="0"/>
              <a:t> </a:t>
            </a:r>
            <a:r>
              <a:rPr dirty="0" err="1"/>
              <a:t>الصوت</a:t>
            </a:r>
            <a:r>
              <a:rPr dirty="0"/>
              <a:t> </a:t>
            </a:r>
            <a:r>
              <a:rPr dirty="0" err="1"/>
              <a:t>وفوائدها</a:t>
            </a:r>
            <a:r>
              <a:rPr dirty="0"/>
              <a:t>, </a:t>
            </a:r>
            <a:r>
              <a:rPr dirty="0" err="1"/>
              <a:t>ولمصادر</a:t>
            </a:r>
            <a:r>
              <a:rPr dirty="0"/>
              <a:t> </a:t>
            </a:r>
            <a:r>
              <a:rPr dirty="0" err="1"/>
              <a:t>الضوء</a:t>
            </a:r>
            <a:r>
              <a:rPr dirty="0"/>
              <a:t> </a:t>
            </a:r>
            <a:r>
              <a:rPr dirty="0" err="1"/>
              <a:t>وفوائده</a:t>
            </a:r>
            <a:r>
              <a:rPr dirty="0"/>
              <a:t>.</a:t>
            </a:r>
            <a:endParaRPr sz="2088" dirty="0"/>
          </a:p>
          <a:p>
            <a:pPr marL="298322" indent="-298322" algn="just" defTabSz="795527" rtl="1">
              <a:spcBef>
                <a:spcPts val="400"/>
              </a:spcBef>
              <a:buSzPct val="100000"/>
              <a:buFont typeface="Arial" pitchFamily="34" charset="0"/>
              <a:buChar char="•"/>
              <a:defRPr sz="1740" b="1"/>
            </a:pPr>
            <a:r>
              <a:rPr dirty="0" err="1"/>
              <a:t>نوع</a:t>
            </a:r>
            <a:r>
              <a:rPr dirty="0"/>
              <a:t> </a:t>
            </a:r>
            <a:r>
              <a:rPr dirty="0" err="1"/>
              <a:t>النشاط</a:t>
            </a:r>
            <a:r>
              <a:rPr dirty="0"/>
              <a:t>: </a:t>
            </a:r>
            <a:r>
              <a:rPr dirty="0" err="1"/>
              <a:t>فردي</a:t>
            </a:r>
            <a:endParaRPr sz="2088" dirty="0"/>
          </a:p>
          <a:p>
            <a:pPr marL="298322" indent="-298322" algn="just" defTabSz="795527" rtl="1">
              <a:spcBef>
                <a:spcPts val="400"/>
              </a:spcBef>
              <a:buSzPct val="100000"/>
              <a:buFont typeface="Arial" pitchFamily="34" charset="0"/>
              <a:buChar char="•"/>
              <a:defRPr sz="1740" b="1"/>
            </a:pPr>
            <a:r>
              <a:rPr dirty="0" err="1"/>
              <a:t>المهارات</a:t>
            </a:r>
            <a:r>
              <a:rPr dirty="0"/>
              <a:t> </a:t>
            </a:r>
            <a:r>
              <a:rPr dirty="0" err="1"/>
              <a:t>المكتسبة</a:t>
            </a:r>
            <a:r>
              <a:rPr dirty="0"/>
              <a:t>: </a:t>
            </a:r>
            <a:r>
              <a:rPr dirty="0" err="1"/>
              <a:t>الملاحظة</a:t>
            </a:r>
            <a:r>
              <a:rPr dirty="0"/>
              <a:t>, </a:t>
            </a:r>
            <a:r>
              <a:rPr dirty="0" err="1"/>
              <a:t>التعرف</a:t>
            </a:r>
            <a:r>
              <a:rPr dirty="0"/>
              <a:t>, </a:t>
            </a:r>
            <a:r>
              <a:rPr dirty="0" err="1"/>
              <a:t>التمييز</a:t>
            </a:r>
            <a:endParaRPr sz="2088" dirty="0"/>
          </a:p>
          <a:p>
            <a:pPr marL="298322" indent="-298322" algn="just" defTabSz="795527" rtl="1">
              <a:spcBef>
                <a:spcPts val="400"/>
              </a:spcBef>
              <a:buSzPct val="100000"/>
              <a:buFont typeface="Arial" pitchFamily="34" charset="0"/>
              <a:buChar char="•"/>
              <a:defRPr sz="1740" b="1"/>
            </a:pPr>
            <a:r>
              <a:rPr dirty="0" err="1"/>
              <a:t>المواد</a:t>
            </a:r>
            <a:r>
              <a:rPr dirty="0"/>
              <a:t> </a:t>
            </a:r>
            <a:r>
              <a:rPr dirty="0" err="1"/>
              <a:t>المستخدمة</a:t>
            </a:r>
            <a:r>
              <a:rPr dirty="0"/>
              <a:t> </a:t>
            </a:r>
            <a:r>
              <a:rPr dirty="0" err="1"/>
              <a:t>في</a:t>
            </a:r>
            <a:r>
              <a:rPr dirty="0"/>
              <a:t> </a:t>
            </a:r>
            <a:r>
              <a:rPr dirty="0" err="1"/>
              <a:t>النشاط</a:t>
            </a:r>
            <a:r>
              <a:rPr dirty="0"/>
              <a:t>: </a:t>
            </a:r>
            <a:r>
              <a:rPr dirty="0" err="1"/>
              <a:t>كتاب</a:t>
            </a:r>
            <a:r>
              <a:rPr dirty="0"/>
              <a:t> </a:t>
            </a:r>
            <a:r>
              <a:rPr dirty="0" err="1"/>
              <a:t>المتعلم</a:t>
            </a:r>
            <a:endParaRPr sz="2088" dirty="0"/>
          </a:p>
          <a:p>
            <a:pPr marL="298322" indent="-298322" algn="just" defTabSz="795527" rtl="1">
              <a:spcBef>
                <a:spcPts val="400"/>
              </a:spcBef>
              <a:buSzPct val="100000"/>
              <a:buFont typeface="Arial" pitchFamily="34" charset="0"/>
              <a:buChar char="•"/>
              <a:defRPr sz="1740" b="1"/>
            </a:pPr>
            <a:r>
              <a:rPr dirty="0" err="1"/>
              <a:t>زمن</a:t>
            </a:r>
            <a:r>
              <a:rPr dirty="0"/>
              <a:t> </a:t>
            </a:r>
            <a:r>
              <a:rPr dirty="0" err="1"/>
              <a:t>النشاط</a:t>
            </a:r>
            <a:r>
              <a:rPr dirty="0"/>
              <a:t> </a:t>
            </a:r>
            <a:r>
              <a:rPr dirty="0" err="1"/>
              <a:t>المقترح</a:t>
            </a:r>
            <a:r>
              <a:rPr dirty="0"/>
              <a:t>: 5 </a:t>
            </a:r>
            <a:r>
              <a:rPr dirty="0" err="1"/>
              <a:t>دقائق</a:t>
            </a:r>
            <a:endParaRPr dirty="0"/>
          </a:p>
        </p:txBody>
      </p:sp>
      <p:sp>
        <p:nvSpPr>
          <p:cNvPr id="132" name="Shape 132"/>
          <p:cNvSpPr/>
          <p:nvPr/>
        </p:nvSpPr>
        <p:spPr>
          <a:xfrm>
            <a:off x="418477" y="1772816"/>
            <a:ext cx="4040188" cy="4752529"/>
          </a:xfrm>
          <a:prstGeom prst="rect">
            <a:avLst/>
          </a:prstGeom>
          <a:solidFill>
            <a:srgbClr val="F2DCDB"/>
          </a:solidFill>
          <a:ln>
            <a:solidFill>
              <a:srgbClr val="984807"/>
            </a:solidFill>
          </a:ln>
          <a:extLst>
            <a:ext uri="{C572A759-6A51-4108-AA02-DFA0A04FC94B}">
              <ma14:wrappingTextBoxFlag xmlns:ma14="http://schemas.microsoft.com/office/mac/drawingml/2011/main" xmlns="" val="1"/>
            </a:ext>
          </a:extLst>
        </p:spPr>
        <p:txBody>
          <a:bodyPr lIns="45719" rIns="45719">
            <a:normAutofit/>
          </a:bodyPr>
          <a:lstStyle/>
          <a:p>
            <a:pPr marL="342900" indent="-342900" algn="just" rtl="1">
              <a:spcBef>
                <a:spcPts val="400"/>
              </a:spcBef>
              <a:buSzPct val="100000"/>
              <a:buFont typeface="Arial" pitchFamily="34" charset="0"/>
              <a:buChar char="•"/>
              <a:defRPr sz="2000" b="1"/>
            </a:pPr>
            <a:r>
              <a:rPr dirty="0" err="1"/>
              <a:t>وضح</a:t>
            </a:r>
            <a:r>
              <a:rPr dirty="0"/>
              <a:t> </a:t>
            </a:r>
            <a:r>
              <a:rPr dirty="0" err="1"/>
              <a:t>للمتعلمين</a:t>
            </a:r>
            <a:r>
              <a:rPr dirty="0"/>
              <a:t> </a:t>
            </a:r>
            <a:r>
              <a:rPr dirty="0" err="1"/>
              <a:t>أن</a:t>
            </a:r>
            <a:r>
              <a:rPr dirty="0"/>
              <a:t> </a:t>
            </a:r>
            <a:r>
              <a:rPr dirty="0" err="1"/>
              <a:t>المطلوب</a:t>
            </a:r>
            <a:r>
              <a:rPr dirty="0"/>
              <a:t> </a:t>
            </a:r>
            <a:r>
              <a:rPr dirty="0" err="1"/>
              <a:t>إلصاق</a:t>
            </a:r>
            <a:r>
              <a:rPr dirty="0"/>
              <a:t> </a:t>
            </a:r>
            <a:r>
              <a:rPr dirty="0" err="1"/>
              <a:t>الصورة</a:t>
            </a:r>
            <a:r>
              <a:rPr dirty="0"/>
              <a:t> </a:t>
            </a:r>
            <a:r>
              <a:rPr dirty="0" err="1"/>
              <a:t>المناسبة</a:t>
            </a:r>
            <a:r>
              <a:rPr dirty="0"/>
              <a:t> </a:t>
            </a:r>
            <a:r>
              <a:rPr dirty="0" err="1"/>
              <a:t>لتكوين</a:t>
            </a:r>
            <a:r>
              <a:rPr dirty="0"/>
              <a:t> </a:t>
            </a:r>
            <a:r>
              <a:rPr dirty="0" err="1"/>
              <a:t>صف</a:t>
            </a:r>
            <a:r>
              <a:rPr dirty="0"/>
              <a:t> </a:t>
            </a:r>
            <a:r>
              <a:rPr dirty="0" err="1"/>
              <a:t>كامل</a:t>
            </a:r>
            <a:r>
              <a:rPr dirty="0"/>
              <a:t> </a:t>
            </a:r>
            <a:r>
              <a:rPr dirty="0" err="1"/>
              <a:t>لمصادر</a:t>
            </a:r>
            <a:r>
              <a:rPr dirty="0"/>
              <a:t> </a:t>
            </a:r>
            <a:r>
              <a:rPr dirty="0" err="1"/>
              <a:t>الحرارة</a:t>
            </a:r>
            <a:r>
              <a:rPr dirty="0"/>
              <a:t> </a:t>
            </a:r>
            <a:r>
              <a:rPr dirty="0" err="1"/>
              <a:t>أو</a:t>
            </a:r>
            <a:r>
              <a:rPr dirty="0"/>
              <a:t> </a:t>
            </a:r>
            <a:r>
              <a:rPr dirty="0" err="1"/>
              <a:t>فوائدها</a:t>
            </a:r>
            <a:r>
              <a:rPr dirty="0"/>
              <a:t> </a:t>
            </a:r>
            <a:r>
              <a:rPr dirty="0" err="1"/>
              <a:t>من</a:t>
            </a:r>
            <a:r>
              <a:rPr dirty="0"/>
              <a:t> </a:t>
            </a:r>
            <a:r>
              <a:rPr dirty="0" err="1"/>
              <a:t>الصور</a:t>
            </a:r>
            <a:r>
              <a:rPr dirty="0"/>
              <a:t> </a:t>
            </a:r>
            <a:r>
              <a:rPr dirty="0" err="1"/>
              <a:t>المتوفرة</a:t>
            </a:r>
            <a:r>
              <a:rPr dirty="0"/>
              <a:t>, </a:t>
            </a:r>
            <a:r>
              <a:rPr dirty="0" err="1"/>
              <a:t>وكذلك</a:t>
            </a:r>
            <a:r>
              <a:rPr dirty="0"/>
              <a:t> </a:t>
            </a:r>
            <a:r>
              <a:rPr dirty="0" err="1"/>
              <a:t>بالنسبة</a:t>
            </a:r>
            <a:r>
              <a:rPr dirty="0"/>
              <a:t> </a:t>
            </a:r>
            <a:r>
              <a:rPr dirty="0" err="1"/>
              <a:t>إلى</a:t>
            </a:r>
            <a:r>
              <a:rPr dirty="0"/>
              <a:t> </a:t>
            </a:r>
            <a:r>
              <a:rPr dirty="0" err="1"/>
              <a:t>الصوت</a:t>
            </a:r>
            <a:r>
              <a:rPr dirty="0"/>
              <a:t> </a:t>
            </a:r>
            <a:r>
              <a:rPr dirty="0" err="1"/>
              <a:t>والضوء</a:t>
            </a:r>
            <a:r>
              <a:rPr dirty="0"/>
              <a:t>.</a:t>
            </a:r>
            <a:endParaRPr sz="2400" dirty="0"/>
          </a:p>
          <a:p>
            <a:pPr marL="342900" indent="-342900" algn="just" rtl="1">
              <a:spcBef>
                <a:spcPts val="400"/>
              </a:spcBef>
              <a:buSzPct val="100000"/>
              <a:buFont typeface="Arial" pitchFamily="34" charset="0"/>
              <a:buChar char="•"/>
              <a:defRPr sz="2000" b="1"/>
            </a:pPr>
            <a:r>
              <a:rPr dirty="0" err="1"/>
              <a:t>يهدف</a:t>
            </a:r>
            <a:r>
              <a:rPr dirty="0"/>
              <a:t> </a:t>
            </a:r>
            <a:r>
              <a:rPr dirty="0" err="1"/>
              <a:t>النشاط</a:t>
            </a:r>
            <a:r>
              <a:rPr dirty="0"/>
              <a:t> </a:t>
            </a:r>
            <a:r>
              <a:rPr dirty="0" err="1"/>
              <a:t>إلى</a:t>
            </a:r>
            <a:r>
              <a:rPr dirty="0"/>
              <a:t> </a:t>
            </a:r>
            <a:r>
              <a:rPr dirty="0" err="1"/>
              <a:t>تنمية</a:t>
            </a:r>
            <a:r>
              <a:rPr dirty="0"/>
              <a:t> </a:t>
            </a:r>
            <a:r>
              <a:rPr dirty="0" err="1"/>
              <a:t>مهارات</a:t>
            </a:r>
            <a:r>
              <a:rPr dirty="0"/>
              <a:t> </a:t>
            </a:r>
            <a:r>
              <a:rPr dirty="0" err="1"/>
              <a:t>التفكير</a:t>
            </a:r>
            <a:r>
              <a:rPr dirty="0"/>
              <a:t> </a:t>
            </a:r>
            <a:r>
              <a:rPr dirty="0" err="1"/>
              <a:t>الناقد</a:t>
            </a:r>
            <a:r>
              <a:rPr dirty="0"/>
              <a:t> </a:t>
            </a:r>
            <a:r>
              <a:rPr dirty="0" err="1"/>
              <a:t>من</a:t>
            </a:r>
            <a:r>
              <a:rPr dirty="0"/>
              <a:t> </a:t>
            </a:r>
            <a:r>
              <a:rPr dirty="0" err="1"/>
              <a:t>خلال</a:t>
            </a:r>
            <a:r>
              <a:rPr dirty="0"/>
              <a:t> </a:t>
            </a:r>
            <a:r>
              <a:rPr dirty="0" err="1"/>
              <a:t>ملاحظة</a:t>
            </a:r>
            <a:r>
              <a:rPr dirty="0"/>
              <a:t> </a:t>
            </a:r>
            <a:r>
              <a:rPr dirty="0" err="1"/>
              <a:t>وتركيب</a:t>
            </a:r>
            <a:r>
              <a:rPr dirty="0"/>
              <a:t> </a:t>
            </a:r>
            <a:r>
              <a:rPr dirty="0" err="1"/>
              <a:t>الصور</a:t>
            </a:r>
            <a:r>
              <a:rPr dirty="0"/>
              <a:t>. </a:t>
            </a:r>
            <a:r>
              <a:rPr dirty="0" err="1"/>
              <a:t>اترك</a:t>
            </a:r>
            <a:r>
              <a:rPr dirty="0"/>
              <a:t> </a:t>
            </a:r>
            <a:r>
              <a:rPr dirty="0" err="1"/>
              <a:t>الفرصة</a:t>
            </a:r>
            <a:r>
              <a:rPr dirty="0"/>
              <a:t> </a:t>
            </a:r>
            <a:r>
              <a:rPr dirty="0" err="1"/>
              <a:t>الكافية</a:t>
            </a:r>
            <a:r>
              <a:rPr dirty="0"/>
              <a:t> </a:t>
            </a:r>
            <a:r>
              <a:rPr dirty="0" err="1"/>
              <a:t>للمتعلمين</a:t>
            </a:r>
            <a:r>
              <a:rPr dirty="0"/>
              <a:t> </a:t>
            </a:r>
            <a:r>
              <a:rPr dirty="0" err="1"/>
              <a:t>لاختيار</a:t>
            </a:r>
            <a:r>
              <a:rPr dirty="0"/>
              <a:t> </a:t>
            </a:r>
            <a:r>
              <a:rPr dirty="0" err="1"/>
              <a:t>الصور</a:t>
            </a:r>
            <a:r>
              <a:rPr dirty="0"/>
              <a:t> </a:t>
            </a:r>
            <a:r>
              <a:rPr dirty="0" err="1"/>
              <a:t>التي</a:t>
            </a:r>
            <a:r>
              <a:rPr dirty="0"/>
              <a:t> </a:t>
            </a:r>
            <a:r>
              <a:rPr dirty="0" err="1"/>
              <a:t>يرونها</a:t>
            </a:r>
            <a:r>
              <a:rPr dirty="0"/>
              <a:t> </a:t>
            </a:r>
            <a:r>
              <a:rPr dirty="0" err="1"/>
              <a:t>مناسبة</a:t>
            </a:r>
            <a:r>
              <a:rPr dirty="0"/>
              <a:t>.</a:t>
            </a:r>
          </a:p>
        </p:txBody>
      </p:sp>
      <p:pic>
        <p:nvPicPr>
          <p:cNvPr id="133" name="image4.png"/>
          <p:cNvPicPr>
            <a:picLocks noChangeAspect="1"/>
          </p:cNvPicPr>
          <p:nvPr/>
        </p:nvPicPr>
        <p:blipFill>
          <a:blip r:embed="rId2">
            <a:extLst/>
          </a:blip>
          <a:stretch>
            <a:fillRect/>
          </a:stretch>
        </p:blipFill>
        <p:spPr>
          <a:xfrm>
            <a:off x="439514" y="5284718"/>
            <a:ext cx="1314361" cy="1292903"/>
          </a:xfrm>
          <a:prstGeom prst="rect">
            <a:avLst/>
          </a:prstGeom>
          <a:ln w="12700">
            <a:miter lim="400000"/>
          </a:ln>
        </p:spPr>
      </p:pic>
      <p:pic>
        <p:nvPicPr>
          <p:cNvPr id="134" name="image5.png"/>
          <p:cNvPicPr>
            <a:picLocks noChangeAspect="1"/>
          </p:cNvPicPr>
          <p:nvPr/>
        </p:nvPicPr>
        <p:blipFill>
          <a:blip r:embed="rId3">
            <a:extLst/>
          </a:blip>
          <a:stretch>
            <a:fillRect/>
          </a:stretch>
        </p:blipFill>
        <p:spPr>
          <a:xfrm>
            <a:off x="2407884" y="5536310"/>
            <a:ext cx="1883633" cy="17868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p:cNvSpPr>
          <p:nvPr>
            <p:ph type="body" sz="quarter" idx="1"/>
          </p:nvPr>
        </p:nvSpPr>
        <p:spPr>
          <a:xfrm>
            <a:off x="467544" y="332656"/>
            <a:ext cx="4040188" cy="1152130"/>
          </a:xfrm>
          <a:prstGeom prst="rect">
            <a:avLst/>
          </a:prstGeom>
          <a:solidFill>
            <a:srgbClr val="FDEADA"/>
          </a:solidFill>
          <a:ln w="9525">
            <a:solidFill>
              <a:srgbClr val="984807"/>
            </a:solidFill>
            <a:round/>
          </a:ln>
        </p:spPr>
        <p:txBody>
          <a:bodyPr/>
          <a:lstStyle/>
          <a:p>
            <a:pPr algn="r" defTabSz="841247">
              <a:lnSpc>
                <a:spcPct val="90000"/>
              </a:lnSpc>
              <a:spcBef>
                <a:spcPts val="400"/>
              </a:spcBef>
              <a:defRPr sz="2024"/>
            </a:pPr>
            <a:r>
              <a:t>ملاحظات عامة مهمة للمعلم عند تنفيذ النشاط:</a:t>
            </a:r>
          </a:p>
        </p:txBody>
      </p:sp>
      <p:sp>
        <p:nvSpPr>
          <p:cNvPr id="137" name="Shape 137"/>
          <p:cNvSpPr/>
          <p:nvPr/>
        </p:nvSpPr>
        <p:spPr>
          <a:xfrm>
            <a:off x="457200" y="1556791"/>
            <a:ext cx="4040188" cy="4569373"/>
          </a:xfrm>
          <a:prstGeom prst="rect">
            <a:avLst/>
          </a:prstGeom>
          <a:solidFill>
            <a:srgbClr val="E6E0EC"/>
          </a:solidFill>
          <a:ln>
            <a:solidFill>
              <a:srgbClr val="376092"/>
            </a:solidFill>
          </a:ln>
          <a:extLst>
            <a:ext uri="{C572A759-6A51-4108-AA02-DFA0A04FC94B}">
              <ma14:wrappingTextBoxFlag xmlns:ma14="http://schemas.microsoft.com/office/mac/drawingml/2011/main" xmlns="" val="1"/>
            </a:ext>
          </a:extLst>
        </p:spPr>
        <p:txBody>
          <a:bodyPr lIns="45719" rIns="45719">
            <a:normAutofit/>
          </a:bodyPr>
          <a:lstStyle/>
          <a:p>
            <a:pPr marL="342900" indent="-342900" algn="just" defTabSz="859536" rtl="1">
              <a:spcBef>
                <a:spcPts val="500"/>
              </a:spcBef>
              <a:buSzPct val="100000"/>
              <a:buFont typeface="Arial" pitchFamily="34" charset="0"/>
              <a:buChar char="•"/>
              <a:defRPr sz="2256"/>
            </a:pPr>
            <a:r>
              <a:rPr dirty="0" err="1"/>
              <a:t>ا</a:t>
            </a:r>
            <a:r>
              <a:rPr b="1" dirty="0" err="1"/>
              <a:t>دع</a:t>
            </a:r>
            <a:r>
              <a:rPr b="1" dirty="0"/>
              <a:t> </a:t>
            </a:r>
            <a:r>
              <a:rPr b="1" dirty="0" err="1"/>
              <a:t>معلم</a:t>
            </a:r>
            <a:r>
              <a:rPr b="1" dirty="0"/>
              <a:t> </a:t>
            </a:r>
            <a:r>
              <a:rPr b="1" dirty="0" err="1"/>
              <a:t>التربية</a:t>
            </a:r>
            <a:r>
              <a:rPr b="1" dirty="0"/>
              <a:t> </a:t>
            </a:r>
            <a:r>
              <a:rPr b="1" dirty="0" err="1"/>
              <a:t>الموسيقية</a:t>
            </a:r>
            <a:r>
              <a:rPr b="1" dirty="0"/>
              <a:t> </a:t>
            </a:r>
            <a:r>
              <a:rPr b="1" dirty="0" err="1"/>
              <a:t>ليساهم</a:t>
            </a:r>
            <a:r>
              <a:rPr b="1" dirty="0"/>
              <a:t> </a:t>
            </a:r>
            <a:r>
              <a:rPr b="1" dirty="0" err="1"/>
              <a:t>في</a:t>
            </a:r>
            <a:r>
              <a:rPr b="1" dirty="0"/>
              <a:t> </a:t>
            </a:r>
            <a:r>
              <a:rPr b="1" dirty="0" err="1"/>
              <a:t>التوجيه</a:t>
            </a:r>
            <a:r>
              <a:rPr b="1" dirty="0"/>
              <a:t> </a:t>
            </a:r>
            <a:r>
              <a:rPr b="1" dirty="0" err="1"/>
              <a:t>نحو</a:t>
            </a:r>
            <a:r>
              <a:rPr b="1" dirty="0"/>
              <a:t> </a:t>
            </a:r>
            <a:r>
              <a:rPr b="1" dirty="0" err="1"/>
              <a:t>اختيار</a:t>
            </a:r>
            <a:r>
              <a:rPr b="1" dirty="0"/>
              <a:t> </a:t>
            </a:r>
            <a:r>
              <a:rPr b="1" dirty="0" err="1"/>
              <a:t>الآلات</a:t>
            </a:r>
            <a:r>
              <a:rPr b="1" dirty="0"/>
              <a:t> </a:t>
            </a:r>
            <a:r>
              <a:rPr b="1" dirty="0" err="1"/>
              <a:t>الموسيقية</a:t>
            </a:r>
            <a:r>
              <a:rPr b="1" dirty="0"/>
              <a:t> </a:t>
            </a:r>
            <a:r>
              <a:rPr b="1" dirty="0" err="1"/>
              <a:t>لكل</a:t>
            </a:r>
            <a:r>
              <a:rPr b="1" dirty="0"/>
              <a:t> </a:t>
            </a:r>
            <a:r>
              <a:rPr b="1" dirty="0" err="1"/>
              <a:t>مجموعة</a:t>
            </a:r>
            <a:r>
              <a:rPr b="1" dirty="0"/>
              <a:t>, </a:t>
            </a:r>
            <a:r>
              <a:rPr b="1" dirty="0" err="1"/>
              <a:t>وليساعد</a:t>
            </a:r>
            <a:r>
              <a:rPr b="1" dirty="0"/>
              <a:t> </a:t>
            </a:r>
            <a:r>
              <a:rPr b="1" dirty="0" err="1"/>
              <a:t>على</a:t>
            </a:r>
            <a:r>
              <a:rPr b="1" dirty="0"/>
              <a:t> </a:t>
            </a:r>
            <a:r>
              <a:rPr b="1" dirty="0" err="1"/>
              <a:t>استخدامها</a:t>
            </a:r>
            <a:r>
              <a:rPr b="1" dirty="0"/>
              <a:t> </a:t>
            </a:r>
            <a:r>
              <a:rPr b="1" dirty="0" err="1"/>
              <a:t>في</a:t>
            </a:r>
            <a:r>
              <a:rPr b="1" dirty="0"/>
              <a:t> </a:t>
            </a:r>
            <a:r>
              <a:rPr b="1" dirty="0" err="1"/>
              <a:t>عزف</a:t>
            </a:r>
            <a:r>
              <a:rPr b="1" dirty="0"/>
              <a:t> </a:t>
            </a:r>
            <a:r>
              <a:rPr b="1" dirty="0" err="1"/>
              <a:t>موسيقي</a:t>
            </a:r>
            <a:r>
              <a:rPr b="1" dirty="0"/>
              <a:t> </a:t>
            </a:r>
            <a:r>
              <a:rPr b="1" dirty="0" err="1"/>
              <a:t>مبسط</a:t>
            </a:r>
            <a:r>
              <a:rPr b="1" dirty="0"/>
              <a:t>.</a:t>
            </a:r>
          </a:p>
          <a:p>
            <a:pPr marL="342900" indent="-342900" algn="just" defTabSz="859536" rtl="1">
              <a:spcBef>
                <a:spcPts val="500"/>
              </a:spcBef>
              <a:buSzPct val="100000"/>
              <a:buFont typeface="Arial" pitchFamily="34" charset="0"/>
              <a:buChar char="•"/>
              <a:defRPr sz="2256" b="1"/>
            </a:pPr>
            <a:r>
              <a:rPr dirty="0" err="1"/>
              <a:t>وزع</a:t>
            </a:r>
            <a:r>
              <a:rPr dirty="0"/>
              <a:t> </a:t>
            </a:r>
            <a:r>
              <a:rPr dirty="0" err="1"/>
              <a:t>آلة</a:t>
            </a:r>
            <a:r>
              <a:rPr dirty="0"/>
              <a:t> </a:t>
            </a:r>
            <a:r>
              <a:rPr dirty="0" err="1"/>
              <a:t>موسيقية</a:t>
            </a:r>
            <a:r>
              <a:rPr dirty="0"/>
              <a:t> </a:t>
            </a:r>
            <a:r>
              <a:rPr dirty="0" err="1"/>
              <a:t>لكل</a:t>
            </a:r>
            <a:r>
              <a:rPr dirty="0"/>
              <a:t> </a:t>
            </a:r>
            <a:r>
              <a:rPr dirty="0" err="1"/>
              <a:t>مجموعة</a:t>
            </a:r>
            <a:r>
              <a:rPr dirty="0"/>
              <a:t> </a:t>
            </a:r>
            <a:r>
              <a:rPr dirty="0" err="1"/>
              <a:t>من</a:t>
            </a:r>
            <a:r>
              <a:rPr dirty="0"/>
              <a:t> </a:t>
            </a:r>
            <a:r>
              <a:rPr dirty="0" err="1"/>
              <a:t>المتعلمين</a:t>
            </a:r>
            <a:r>
              <a:rPr dirty="0"/>
              <a:t>. </a:t>
            </a:r>
            <a:r>
              <a:rPr dirty="0" err="1"/>
              <a:t>اطلب</a:t>
            </a:r>
            <a:r>
              <a:rPr dirty="0"/>
              <a:t> </a:t>
            </a:r>
            <a:r>
              <a:rPr dirty="0" err="1"/>
              <a:t>من</a:t>
            </a:r>
            <a:r>
              <a:rPr dirty="0"/>
              <a:t> </a:t>
            </a:r>
            <a:r>
              <a:rPr dirty="0" err="1"/>
              <a:t>كل</a:t>
            </a:r>
            <a:r>
              <a:rPr dirty="0"/>
              <a:t> </a:t>
            </a:r>
            <a:r>
              <a:rPr dirty="0" err="1"/>
              <a:t>مجموعة</a:t>
            </a:r>
            <a:r>
              <a:rPr dirty="0"/>
              <a:t> </a:t>
            </a:r>
            <a:r>
              <a:rPr dirty="0" err="1"/>
              <a:t>تأليف</a:t>
            </a:r>
            <a:r>
              <a:rPr dirty="0"/>
              <a:t> </a:t>
            </a:r>
            <a:r>
              <a:rPr dirty="0" err="1"/>
              <a:t>كلمات</a:t>
            </a:r>
            <a:r>
              <a:rPr dirty="0"/>
              <a:t> </a:t>
            </a:r>
            <a:r>
              <a:rPr dirty="0" err="1"/>
              <a:t>عن</a:t>
            </a:r>
            <a:r>
              <a:rPr dirty="0"/>
              <a:t> </a:t>
            </a:r>
            <a:r>
              <a:rPr dirty="0" err="1"/>
              <a:t>مفهوم</a:t>
            </a:r>
            <a:r>
              <a:rPr dirty="0"/>
              <a:t> </a:t>
            </a:r>
            <a:r>
              <a:rPr dirty="0" err="1"/>
              <a:t>الحرارة</a:t>
            </a:r>
            <a:r>
              <a:rPr dirty="0"/>
              <a:t> </a:t>
            </a:r>
            <a:r>
              <a:rPr dirty="0" err="1"/>
              <a:t>أو</a:t>
            </a:r>
            <a:r>
              <a:rPr dirty="0"/>
              <a:t> </a:t>
            </a:r>
            <a:r>
              <a:rPr dirty="0" err="1"/>
              <a:t>الضوء</a:t>
            </a:r>
            <a:r>
              <a:rPr dirty="0"/>
              <a:t> </a:t>
            </a:r>
            <a:r>
              <a:rPr dirty="0" err="1"/>
              <a:t>أو</a:t>
            </a:r>
            <a:r>
              <a:rPr dirty="0"/>
              <a:t> </a:t>
            </a:r>
            <a:r>
              <a:rPr dirty="0" err="1"/>
              <a:t>الصوت</a:t>
            </a:r>
            <a:r>
              <a:rPr dirty="0"/>
              <a:t>.</a:t>
            </a:r>
          </a:p>
        </p:txBody>
      </p:sp>
      <p:sp>
        <p:nvSpPr>
          <p:cNvPr id="138" name="Shape 138"/>
          <p:cNvSpPr>
            <a:spLocks noGrp="1"/>
          </p:cNvSpPr>
          <p:nvPr>
            <p:ph type="body" idx="13"/>
          </p:nvPr>
        </p:nvSpPr>
        <p:spPr>
          <a:xfrm>
            <a:off x="4644008" y="332655"/>
            <a:ext cx="4041776" cy="1152130"/>
          </a:xfrm>
          <a:prstGeom prst="rect">
            <a:avLst/>
          </a:prstGeom>
          <a:solidFill>
            <a:srgbClr val="FDEADA"/>
          </a:solidFill>
          <a:ln w="9525">
            <a:solidFill>
              <a:srgbClr val="984807"/>
            </a:solidFill>
            <a:round/>
          </a:ln>
          <a:extLst>
            <a:ext uri="{C572A759-6A51-4108-AA02-DFA0A04FC94B}">
              <ma14:wrappingTextBoxFlag xmlns:ma14="http://schemas.microsoft.com/office/mac/drawingml/2011/main" xmlns="" val="1"/>
            </a:ext>
          </a:extLst>
        </p:spPr>
        <p:txBody>
          <a:bodyPr/>
          <a:lstStyle/>
          <a:p>
            <a:pPr marL="0" indent="0" algn="r" defTabSz="841247">
              <a:lnSpc>
                <a:spcPct val="90000"/>
              </a:lnSpc>
              <a:spcBef>
                <a:spcPts val="400"/>
              </a:spcBef>
              <a:buSzTx/>
              <a:buFontTx/>
              <a:buNone/>
              <a:defRPr sz="2024" b="1"/>
            </a:pPr>
            <a:r>
              <a:rPr dirty="0" err="1"/>
              <a:t>يستطيع</a:t>
            </a:r>
            <a:r>
              <a:rPr dirty="0"/>
              <a:t> </a:t>
            </a:r>
            <a:r>
              <a:rPr dirty="0" err="1"/>
              <a:t>المتعلم</a:t>
            </a:r>
            <a:r>
              <a:rPr dirty="0"/>
              <a:t> </a:t>
            </a:r>
            <a:r>
              <a:rPr dirty="0" err="1"/>
              <a:t>أن</a:t>
            </a:r>
            <a:r>
              <a:rPr dirty="0"/>
              <a:t>: </a:t>
            </a:r>
            <a:r>
              <a:rPr dirty="0" err="1" smtClean="0"/>
              <a:t>أمثلة</a:t>
            </a:r>
            <a:r>
              <a:rPr dirty="0" smtClean="0"/>
              <a:t> </a:t>
            </a:r>
            <a:r>
              <a:rPr dirty="0" err="1"/>
              <a:t>منوعة</a:t>
            </a:r>
            <a:r>
              <a:rPr dirty="0"/>
              <a:t> </a:t>
            </a:r>
            <a:r>
              <a:rPr dirty="0" err="1"/>
              <a:t>على</a:t>
            </a:r>
            <a:r>
              <a:rPr dirty="0"/>
              <a:t> </a:t>
            </a:r>
            <a:r>
              <a:rPr dirty="0" err="1"/>
              <a:t>الأنشطة</a:t>
            </a:r>
            <a:r>
              <a:rPr dirty="0"/>
              <a:t> </a:t>
            </a:r>
            <a:r>
              <a:rPr dirty="0" err="1"/>
              <a:t>الواردة</a:t>
            </a:r>
            <a:r>
              <a:rPr dirty="0"/>
              <a:t> </a:t>
            </a:r>
            <a:r>
              <a:rPr dirty="0" err="1"/>
              <a:t>في</a:t>
            </a:r>
            <a:r>
              <a:rPr dirty="0"/>
              <a:t> </a:t>
            </a:r>
            <a:r>
              <a:rPr dirty="0" err="1" smtClean="0"/>
              <a:t>المنهج</a:t>
            </a:r>
            <a:endParaRPr dirty="0"/>
          </a:p>
        </p:txBody>
      </p:sp>
      <p:sp>
        <p:nvSpPr>
          <p:cNvPr id="139" name="Shape 139"/>
          <p:cNvSpPr/>
          <p:nvPr/>
        </p:nvSpPr>
        <p:spPr>
          <a:xfrm>
            <a:off x="4645025" y="1556791"/>
            <a:ext cx="4041775" cy="4569373"/>
          </a:xfrm>
          <a:prstGeom prst="rect">
            <a:avLst/>
          </a:prstGeom>
          <a:solidFill>
            <a:srgbClr val="E6E0EC"/>
          </a:solidFill>
          <a:ln>
            <a:solidFill>
              <a:srgbClr val="376092"/>
            </a:solidFill>
          </a:ln>
          <a:extLst>
            <a:ext uri="{C572A759-6A51-4108-AA02-DFA0A04FC94B}">
              <ma14:wrappingTextBoxFlag xmlns:ma14="http://schemas.microsoft.com/office/mac/drawingml/2011/main" xmlns="" val="1"/>
            </a:ext>
          </a:extLst>
        </p:spPr>
        <p:txBody>
          <a:bodyPr lIns="45719" rIns="45719">
            <a:normAutofit/>
          </a:bodyPr>
          <a:lstStyle/>
          <a:p>
            <a:pPr marL="298322" indent="-298322" algn="just" defTabSz="795527" rtl="1">
              <a:lnSpc>
                <a:spcPct val="80000"/>
              </a:lnSpc>
              <a:spcBef>
                <a:spcPts val="500"/>
              </a:spcBef>
              <a:defRPr sz="2088" b="1">
                <a:solidFill>
                  <a:srgbClr val="0070C0"/>
                </a:solidFill>
              </a:defRPr>
            </a:pPr>
            <a:r>
              <a:rPr dirty="0" err="1"/>
              <a:t>نشاط</a:t>
            </a:r>
            <a:r>
              <a:rPr dirty="0"/>
              <a:t> (1</a:t>
            </a:r>
            <a:r>
              <a:rPr dirty="0" smtClean="0"/>
              <a:t>):</a:t>
            </a:r>
            <a:r>
              <a:rPr dirty="0" err="1" smtClean="0"/>
              <a:t>نشيد</a:t>
            </a:r>
            <a:r>
              <a:rPr dirty="0" smtClean="0"/>
              <a:t> </a:t>
            </a:r>
            <a:r>
              <a:rPr dirty="0" err="1" smtClean="0"/>
              <a:t>الصوت</a:t>
            </a:r>
            <a:r>
              <a:rPr dirty="0" smtClean="0"/>
              <a:t> </a:t>
            </a:r>
            <a:r>
              <a:rPr dirty="0"/>
              <a:t>– </a:t>
            </a:r>
            <a:r>
              <a:rPr dirty="0" err="1"/>
              <a:t>الضوء</a:t>
            </a:r>
            <a:r>
              <a:rPr dirty="0"/>
              <a:t> – </a:t>
            </a:r>
            <a:r>
              <a:rPr dirty="0" err="1" smtClean="0"/>
              <a:t>الحرارة</a:t>
            </a:r>
            <a:r>
              <a:rPr sz="1914" dirty="0" smtClean="0"/>
              <a:t> </a:t>
            </a:r>
            <a:r>
              <a:rPr dirty="0" err="1" smtClean="0"/>
              <a:t>الربط</a:t>
            </a:r>
            <a:r>
              <a:rPr dirty="0" smtClean="0"/>
              <a:t> </a:t>
            </a:r>
            <a:r>
              <a:rPr dirty="0" err="1"/>
              <a:t>مع</a:t>
            </a:r>
            <a:r>
              <a:rPr dirty="0"/>
              <a:t> </a:t>
            </a:r>
            <a:r>
              <a:rPr dirty="0" err="1"/>
              <a:t>مادة</a:t>
            </a:r>
            <a:r>
              <a:rPr dirty="0"/>
              <a:t> </a:t>
            </a:r>
            <a:r>
              <a:rPr dirty="0" err="1"/>
              <a:t>التربية</a:t>
            </a:r>
            <a:r>
              <a:rPr dirty="0"/>
              <a:t> </a:t>
            </a:r>
            <a:r>
              <a:rPr dirty="0" err="1"/>
              <a:t>الموسيقية</a:t>
            </a:r>
            <a:r>
              <a:rPr dirty="0"/>
              <a:t>: </a:t>
            </a:r>
            <a:r>
              <a:rPr dirty="0" err="1"/>
              <a:t>التي</a:t>
            </a:r>
            <a:r>
              <a:rPr dirty="0"/>
              <a:t> </a:t>
            </a:r>
            <a:r>
              <a:rPr dirty="0" err="1"/>
              <a:t>الموسيقية</a:t>
            </a:r>
            <a:r>
              <a:rPr dirty="0"/>
              <a:t>: </a:t>
            </a:r>
            <a:r>
              <a:rPr dirty="0" err="1"/>
              <a:t>دع</a:t>
            </a:r>
            <a:r>
              <a:rPr dirty="0"/>
              <a:t> </a:t>
            </a:r>
            <a:r>
              <a:rPr dirty="0" err="1"/>
              <a:t>كل</a:t>
            </a:r>
            <a:r>
              <a:rPr dirty="0"/>
              <a:t> </a:t>
            </a:r>
            <a:r>
              <a:rPr dirty="0" err="1"/>
              <a:t>مجموعة</a:t>
            </a:r>
            <a:r>
              <a:rPr dirty="0"/>
              <a:t> </a:t>
            </a:r>
            <a:r>
              <a:rPr dirty="0" err="1"/>
              <a:t>تختار</a:t>
            </a:r>
            <a:r>
              <a:rPr dirty="0"/>
              <a:t> </a:t>
            </a:r>
            <a:r>
              <a:rPr dirty="0" err="1"/>
              <a:t>موضوع</a:t>
            </a:r>
            <a:r>
              <a:rPr dirty="0"/>
              <a:t> </a:t>
            </a:r>
            <a:r>
              <a:rPr dirty="0" err="1" smtClean="0"/>
              <a:t>الصوت</a:t>
            </a:r>
            <a:r>
              <a:rPr dirty="0"/>
              <a:t>, </a:t>
            </a:r>
            <a:r>
              <a:rPr dirty="0" err="1"/>
              <a:t>الضوء</a:t>
            </a:r>
            <a:r>
              <a:rPr dirty="0"/>
              <a:t>, </a:t>
            </a:r>
            <a:r>
              <a:rPr dirty="0" err="1"/>
              <a:t>الحرارة</a:t>
            </a:r>
            <a:r>
              <a:rPr dirty="0"/>
              <a:t> </a:t>
            </a:r>
            <a:r>
              <a:rPr dirty="0" err="1" smtClean="0"/>
              <a:t>والآلة</a:t>
            </a:r>
            <a:r>
              <a:rPr dirty="0" smtClean="0"/>
              <a:t> </a:t>
            </a:r>
            <a:r>
              <a:rPr dirty="0" err="1"/>
              <a:t>الموسيقية</a:t>
            </a:r>
            <a:r>
              <a:rPr dirty="0"/>
              <a:t> </a:t>
            </a:r>
            <a:r>
              <a:rPr dirty="0" err="1"/>
              <a:t>التي</a:t>
            </a:r>
            <a:r>
              <a:rPr dirty="0"/>
              <a:t> </a:t>
            </a:r>
            <a:r>
              <a:rPr dirty="0" err="1"/>
              <a:t>تفضلها</a:t>
            </a:r>
            <a:r>
              <a:rPr dirty="0"/>
              <a:t> </a:t>
            </a:r>
            <a:r>
              <a:rPr dirty="0" err="1"/>
              <a:t>وتؤلف</a:t>
            </a:r>
            <a:r>
              <a:rPr dirty="0"/>
              <a:t> </a:t>
            </a:r>
            <a:r>
              <a:rPr dirty="0" err="1"/>
              <a:t>فقرة</a:t>
            </a:r>
            <a:r>
              <a:rPr dirty="0"/>
              <a:t> </a:t>
            </a:r>
            <a:r>
              <a:rPr dirty="0" err="1"/>
              <a:t>غنائية</a:t>
            </a:r>
            <a:r>
              <a:rPr dirty="0"/>
              <a:t> </a:t>
            </a:r>
            <a:r>
              <a:rPr dirty="0" smtClean="0"/>
              <a:t>.</a:t>
            </a:r>
            <a:endParaRPr lang="ar-KW" dirty="0" smtClean="0"/>
          </a:p>
          <a:p>
            <a:pPr marL="298322" indent="-298322" algn="just" defTabSz="795527" rtl="1">
              <a:lnSpc>
                <a:spcPct val="80000"/>
              </a:lnSpc>
              <a:spcBef>
                <a:spcPts val="500"/>
              </a:spcBef>
              <a:defRPr sz="2088" b="1">
                <a:solidFill>
                  <a:srgbClr val="0070C0"/>
                </a:solidFill>
              </a:defRPr>
            </a:pPr>
            <a:endParaRPr sz="1914" dirty="0"/>
          </a:p>
          <a:p>
            <a:pPr marL="342900" indent="-342900" algn="just" defTabSz="795527" rtl="1">
              <a:lnSpc>
                <a:spcPct val="80000"/>
              </a:lnSpc>
              <a:spcBef>
                <a:spcPts val="500"/>
              </a:spcBef>
              <a:buSzPct val="100000"/>
              <a:buFont typeface="Arial" pitchFamily="34" charset="0"/>
              <a:buChar char="•"/>
              <a:defRPr sz="2088" b="1"/>
            </a:pPr>
            <a:r>
              <a:rPr dirty="0" err="1"/>
              <a:t>نوع</a:t>
            </a:r>
            <a:r>
              <a:rPr dirty="0"/>
              <a:t> </a:t>
            </a:r>
            <a:r>
              <a:rPr dirty="0" err="1"/>
              <a:t>النشاط</a:t>
            </a:r>
            <a:r>
              <a:rPr dirty="0"/>
              <a:t>: </a:t>
            </a:r>
            <a:r>
              <a:rPr dirty="0" err="1"/>
              <a:t>مجموعات</a:t>
            </a:r>
            <a:r>
              <a:rPr dirty="0"/>
              <a:t> ( 3 – 5 )</a:t>
            </a:r>
            <a:endParaRPr sz="1914" dirty="0"/>
          </a:p>
          <a:p>
            <a:pPr marL="342900" indent="-342900" algn="just" defTabSz="795527" rtl="1">
              <a:lnSpc>
                <a:spcPct val="80000"/>
              </a:lnSpc>
              <a:spcBef>
                <a:spcPts val="500"/>
              </a:spcBef>
              <a:buSzPct val="100000"/>
              <a:buFont typeface="Arial" pitchFamily="34" charset="0"/>
              <a:buChar char="•"/>
              <a:defRPr sz="2088" b="1"/>
            </a:pPr>
            <a:r>
              <a:rPr dirty="0" err="1"/>
              <a:t>المهارات</a:t>
            </a:r>
            <a:r>
              <a:rPr dirty="0"/>
              <a:t> </a:t>
            </a:r>
            <a:r>
              <a:rPr dirty="0" err="1"/>
              <a:t>المكتسبة</a:t>
            </a:r>
            <a:r>
              <a:rPr dirty="0"/>
              <a:t>: </a:t>
            </a:r>
            <a:r>
              <a:rPr dirty="0" err="1"/>
              <a:t>التعبير</a:t>
            </a:r>
            <a:r>
              <a:rPr dirty="0"/>
              <a:t> </a:t>
            </a:r>
            <a:r>
              <a:rPr dirty="0" err="1"/>
              <a:t>الكتابي</a:t>
            </a:r>
            <a:r>
              <a:rPr dirty="0"/>
              <a:t> </a:t>
            </a:r>
            <a:r>
              <a:rPr dirty="0" err="1"/>
              <a:t>والغنائي</a:t>
            </a:r>
            <a:endParaRPr sz="1914" dirty="0"/>
          </a:p>
          <a:p>
            <a:pPr marL="342900" indent="-342900" algn="just" defTabSz="795527" rtl="1">
              <a:lnSpc>
                <a:spcPct val="80000"/>
              </a:lnSpc>
              <a:spcBef>
                <a:spcPts val="500"/>
              </a:spcBef>
              <a:buSzPct val="100000"/>
              <a:buFont typeface="Arial" pitchFamily="34" charset="0"/>
              <a:buChar char="•"/>
              <a:defRPr sz="2088" b="1"/>
            </a:pPr>
            <a:r>
              <a:rPr dirty="0" err="1"/>
              <a:t>المواد</a:t>
            </a:r>
            <a:r>
              <a:rPr dirty="0"/>
              <a:t> </a:t>
            </a:r>
            <a:r>
              <a:rPr dirty="0" err="1"/>
              <a:t>المستخدمة</a:t>
            </a:r>
            <a:r>
              <a:rPr dirty="0"/>
              <a:t> </a:t>
            </a:r>
            <a:r>
              <a:rPr dirty="0" err="1"/>
              <a:t>في</a:t>
            </a:r>
            <a:r>
              <a:rPr dirty="0"/>
              <a:t> </a:t>
            </a:r>
            <a:r>
              <a:rPr dirty="0" err="1"/>
              <a:t>النشاط</a:t>
            </a:r>
            <a:r>
              <a:rPr dirty="0"/>
              <a:t>: </a:t>
            </a:r>
            <a:r>
              <a:rPr dirty="0" err="1"/>
              <a:t>آلات</a:t>
            </a:r>
            <a:r>
              <a:rPr dirty="0"/>
              <a:t> </a:t>
            </a:r>
            <a:r>
              <a:rPr dirty="0" err="1"/>
              <a:t>موسيقية</a:t>
            </a:r>
            <a:r>
              <a:rPr dirty="0"/>
              <a:t> </a:t>
            </a:r>
            <a:endParaRPr sz="1914" dirty="0"/>
          </a:p>
          <a:p>
            <a:pPr marL="342900" indent="-342900" algn="just" defTabSz="795527" rtl="1">
              <a:lnSpc>
                <a:spcPct val="80000"/>
              </a:lnSpc>
              <a:spcBef>
                <a:spcPts val="500"/>
              </a:spcBef>
              <a:buSzPct val="100000"/>
              <a:buFont typeface="Arial" pitchFamily="34" charset="0"/>
              <a:buChar char="•"/>
              <a:defRPr sz="2088" b="1"/>
            </a:pPr>
            <a:r>
              <a:rPr dirty="0" err="1"/>
              <a:t>زمن</a:t>
            </a:r>
            <a:r>
              <a:rPr dirty="0"/>
              <a:t> </a:t>
            </a:r>
            <a:r>
              <a:rPr dirty="0" err="1"/>
              <a:t>النشاط</a:t>
            </a:r>
            <a:r>
              <a:rPr dirty="0"/>
              <a:t> </a:t>
            </a:r>
            <a:r>
              <a:rPr dirty="0" err="1"/>
              <a:t>المقترح</a:t>
            </a:r>
            <a:r>
              <a:rPr dirty="0"/>
              <a:t>: 10 </a:t>
            </a:r>
            <a:r>
              <a:rPr dirty="0" err="1"/>
              <a:t>دقائق</a:t>
            </a:r>
            <a:endParaRPr dirty="0"/>
          </a:p>
        </p:txBody>
      </p:sp>
      <p:pic>
        <p:nvPicPr>
          <p:cNvPr id="140" name="image6.png"/>
          <p:cNvPicPr>
            <a:picLocks noChangeAspect="1"/>
          </p:cNvPicPr>
          <p:nvPr/>
        </p:nvPicPr>
        <p:blipFill>
          <a:blip r:embed="rId2">
            <a:extLst/>
          </a:blip>
          <a:stretch>
            <a:fillRect/>
          </a:stretch>
        </p:blipFill>
        <p:spPr>
          <a:xfrm>
            <a:off x="899379" y="4525112"/>
            <a:ext cx="3155830" cy="16010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86</TotalTime>
  <Words>1574</Words>
  <Application>Microsoft Office PowerPoint</Application>
  <PresentationFormat>On-screen Show (4:3)</PresentationFormat>
  <Paragraphs>149</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الكفاية العامة (2): البحث عن الظواهر والطرق والتغيير في الكائنات الحية والأشياء غير الحية باستخدام الأدوات المناسبة والنماذج والمحاكاة والعروض.</vt:lpstr>
      <vt:lpstr>معيار المنهج (2-8): يعبر عن المعلومات والأفكار حول العلوم والظواهر والعمليات في المنزل والمدرسة باستخدام المعرفة والمهارات المكتسبة من تعلم مواد اللغة العربية والرياضيات والفن والموسيقى.</vt:lpstr>
      <vt:lpstr>PowerPoint Presentation</vt:lpstr>
      <vt:lpstr>PowerPoint Presentation</vt:lpstr>
      <vt:lpstr>المفاهيم العلمية المتضمنة في الكفاية الخاصة:</vt:lpstr>
      <vt:lpstr>PowerPoint Presentation</vt:lpstr>
      <vt:lpstr>PowerPoint Presentation</vt:lpstr>
      <vt:lpstr>PowerPoint Presentation</vt:lpstr>
      <vt:lpstr>PowerPoint Presentation</vt:lpstr>
      <vt:lpstr>PowerPoint Presentation</vt:lpstr>
      <vt:lpstr>PowerPoint Presentation</vt:lpstr>
      <vt:lpstr>أسلوب التعلم النشط</vt:lpstr>
      <vt:lpstr>الظهر بالظهر</vt:lpstr>
      <vt:lpstr>خطوات الاستراتيجية</vt:lpstr>
      <vt:lpstr>القيم والأمن والسلامة:</vt:lpstr>
      <vt:lpstr>النشاط المنزلي: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خطوات الاستراتيجية</vt:lpstr>
      <vt:lpstr>PowerPoint Presentation</vt:lpstr>
      <vt:lpstr>PowerPoint Presentation</vt:lpstr>
      <vt:lpstr>ورقة عمل باستخدام خريطة المفاهيم:</vt:lpstr>
      <vt:lpstr>ورقة عمل باستخدام مخطط ڤن: </vt:lpstr>
      <vt:lpstr>القيم والأمن والسلامة:</vt:lpstr>
      <vt:lpstr>PowerPoint Presentation</vt:lpstr>
      <vt:lpstr>الكلمات الجديدة:</vt:lpstr>
      <vt:lpstr>النشاط المنزلي:</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raham nazar</dc:creator>
  <cp:lastModifiedBy>lenovo</cp:lastModifiedBy>
  <cp:revision>8</cp:revision>
  <dcterms:modified xsi:type="dcterms:W3CDTF">2017-02-08T19:06:04Z</dcterms:modified>
</cp:coreProperties>
</file>