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60"/>
  </p:notesMasterIdLst>
  <p:sldIdLst>
    <p:sldId id="578" r:id="rId3"/>
    <p:sldId id="521" r:id="rId4"/>
    <p:sldId id="522" r:id="rId5"/>
    <p:sldId id="523" r:id="rId6"/>
    <p:sldId id="524" r:id="rId7"/>
    <p:sldId id="525" r:id="rId8"/>
    <p:sldId id="505" r:id="rId9"/>
    <p:sldId id="491" r:id="rId10"/>
    <p:sldId id="507" r:id="rId11"/>
    <p:sldId id="470" r:id="rId12"/>
    <p:sldId id="528" r:id="rId13"/>
    <p:sldId id="529" r:id="rId14"/>
    <p:sldId id="540" r:id="rId15"/>
    <p:sldId id="541" r:id="rId16"/>
    <p:sldId id="526" r:id="rId17"/>
    <p:sldId id="484" r:id="rId18"/>
    <p:sldId id="530" r:id="rId19"/>
    <p:sldId id="531" r:id="rId20"/>
    <p:sldId id="565" r:id="rId21"/>
    <p:sldId id="532" r:id="rId22"/>
    <p:sldId id="548" r:id="rId23"/>
    <p:sldId id="537" r:id="rId24"/>
    <p:sldId id="487" r:id="rId25"/>
    <p:sldId id="503" r:id="rId26"/>
    <p:sldId id="488" r:id="rId27"/>
    <p:sldId id="489" r:id="rId28"/>
    <p:sldId id="514" r:id="rId29"/>
    <p:sldId id="490" r:id="rId30"/>
    <p:sldId id="465" r:id="rId31"/>
    <p:sldId id="545" r:id="rId32"/>
    <p:sldId id="547" r:id="rId33"/>
    <p:sldId id="549" r:id="rId34"/>
    <p:sldId id="536" r:id="rId35"/>
    <p:sldId id="515" r:id="rId36"/>
    <p:sldId id="495" r:id="rId37"/>
    <p:sldId id="553" r:id="rId38"/>
    <p:sldId id="555" r:id="rId39"/>
    <p:sldId id="517" r:id="rId40"/>
    <p:sldId id="497" r:id="rId41"/>
    <p:sldId id="560" r:id="rId42"/>
    <p:sldId id="567" r:id="rId43"/>
    <p:sldId id="498" r:id="rId44"/>
    <p:sldId id="561" r:id="rId45"/>
    <p:sldId id="569" r:id="rId46"/>
    <p:sldId id="570" r:id="rId47"/>
    <p:sldId id="504" r:id="rId48"/>
    <p:sldId id="499" r:id="rId49"/>
    <p:sldId id="500" r:id="rId50"/>
    <p:sldId id="573" r:id="rId51"/>
    <p:sldId id="575" r:id="rId52"/>
    <p:sldId id="501" r:id="rId53"/>
    <p:sldId id="502" r:id="rId54"/>
    <p:sldId id="571" r:id="rId55"/>
    <p:sldId id="556" r:id="rId56"/>
    <p:sldId id="559" r:id="rId57"/>
    <p:sldId id="563" r:id="rId58"/>
    <p:sldId id="576" r:id="rId59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3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F8B16A1-FDB4-4A02-ACC7-C07A68BE67EE}" type="datetimeFigureOut">
              <a:rPr lang="ar-KW" smtClean="0"/>
              <a:pPr/>
              <a:t>08/05/1438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FB3FDA3-D3A4-48DB-B72E-FAC8612BF4DA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8212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727E-0CA1-4371-B278-5367EC48BC23}" type="slidenum">
              <a:rPr lang="ar-KW" smtClean="0"/>
              <a:pPr/>
              <a:t>3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4210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A2BD-F6A8-4855-A337-27A1D8077C5D}" type="datetimeFigureOut">
              <a:rPr lang="ar-KW" smtClean="0"/>
              <a:pPr/>
              <a:t>08/05/1438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AA67-9F02-404A-9FA7-738F0FF4B27A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2356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A2BD-F6A8-4855-A337-27A1D8077C5D}" type="datetimeFigureOut">
              <a:rPr lang="ar-KW" smtClean="0"/>
              <a:pPr/>
              <a:t>08/05/1438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AA67-9F02-404A-9FA7-738F0FF4B27A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5165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A2BD-F6A8-4855-A337-27A1D8077C5D}" type="datetimeFigureOut">
              <a:rPr lang="ar-KW" smtClean="0"/>
              <a:pPr/>
              <a:t>08/05/1438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AA67-9F02-404A-9FA7-738F0FF4B27A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87046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2"/>
          <p:cNvSpPr>
            <a:spLocks/>
          </p:cNvSpPr>
          <p:nvPr/>
        </p:nvSpPr>
        <p:spPr bwMode="ltGray">
          <a:xfrm>
            <a:off x="-21167" y="1316038"/>
            <a:ext cx="1955800" cy="506571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924" y="791"/>
              </a:cxn>
              <a:cxn ang="0">
                <a:pos x="0" y="3191"/>
              </a:cxn>
              <a:cxn ang="0">
                <a:pos x="2" y="0"/>
              </a:cxn>
            </a:cxnLst>
            <a:rect l="0" t="0" r="r" b="b"/>
            <a:pathLst>
              <a:path w="924" h="3191">
                <a:moveTo>
                  <a:pt x="2" y="0"/>
                </a:moveTo>
                <a:lnTo>
                  <a:pt x="924" y="791"/>
                </a:lnTo>
                <a:lnTo>
                  <a:pt x="0" y="3191"/>
                </a:lnTo>
                <a:lnTo>
                  <a:pt x="2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" name="Freeform 83"/>
          <p:cNvSpPr>
            <a:spLocks/>
          </p:cNvSpPr>
          <p:nvPr/>
        </p:nvSpPr>
        <p:spPr bwMode="ltGray">
          <a:xfrm>
            <a:off x="9986434" y="573089"/>
            <a:ext cx="2222500" cy="5519737"/>
          </a:xfrm>
          <a:custGeom>
            <a:avLst/>
            <a:gdLst/>
            <a:ahLst/>
            <a:cxnLst>
              <a:cxn ang="0">
                <a:pos x="1050" y="0"/>
              </a:cxn>
              <a:cxn ang="0">
                <a:pos x="0" y="983"/>
              </a:cxn>
              <a:cxn ang="0">
                <a:pos x="1043" y="3477"/>
              </a:cxn>
              <a:cxn ang="0">
                <a:pos x="1050" y="0"/>
              </a:cxn>
            </a:cxnLst>
            <a:rect l="0" t="0" r="r" b="b"/>
            <a:pathLst>
              <a:path w="1050" h="3477">
                <a:moveTo>
                  <a:pt x="1050" y="0"/>
                </a:moveTo>
                <a:lnTo>
                  <a:pt x="0" y="983"/>
                </a:lnTo>
                <a:lnTo>
                  <a:pt x="1043" y="3477"/>
                </a:lnTo>
                <a:lnTo>
                  <a:pt x="105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" name="Freeform 80"/>
          <p:cNvSpPr>
            <a:spLocks/>
          </p:cNvSpPr>
          <p:nvPr/>
        </p:nvSpPr>
        <p:spPr bwMode="ltGray">
          <a:xfrm>
            <a:off x="177801" y="3671888"/>
            <a:ext cx="11967633" cy="3192462"/>
          </a:xfrm>
          <a:custGeom>
            <a:avLst/>
            <a:gdLst/>
            <a:ahLst/>
            <a:cxnLst>
              <a:cxn ang="0">
                <a:pos x="761" y="0"/>
              </a:cxn>
              <a:cxn ang="0">
                <a:pos x="4923" y="307"/>
              </a:cxn>
              <a:cxn ang="0">
                <a:pos x="5654" y="2011"/>
              </a:cxn>
              <a:cxn ang="0">
                <a:pos x="0" y="2006"/>
              </a:cxn>
            </a:cxnLst>
            <a:rect l="0" t="0" r="r" b="b"/>
            <a:pathLst>
              <a:path w="5654" h="2011">
                <a:moveTo>
                  <a:pt x="761" y="0"/>
                </a:moveTo>
                <a:lnTo>
                  <a:pt x="4923" y="307"/>
                </a:lnTo>
                <a:lnTo>
                  <a:pt x="5654" y="2011"/>
                </a:lnTo>
                <a:lnTo>
                  <a:pt x="0" y="2006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7" name="Freeform 81"/>
          <p:cNvSpPr>
            <a:spLocks/>
          </p:cNvSpPr>
          <p:nvPr/>
        </p:nvSpPr>
        <p:spPr bwMode="ltGray">
          <a:xfrm>
            <a:off x="0" y="0"/>
            <a:ext cx="12192000" cy="2344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76"/>
              </a:cxn>
              <a:cxn ang="0">
                <a:pos x="1068" y="1475"/>
              </a:cxn>
              <a:cxn ang="0">
                <a:pos x="4593" y="1206"/>
              </a:cxn>
              <a:cxn ang="0">
                <a:pos x="5760" y="0"/>
              </a:cxn>
              <a:cxn ang="0">
                <a:pos x="0" y="0"/>
              </a:cxn>
            </a:cxnLst>
            <a:rect l="0" t="0" r="r" b="b"/>
            <a:pathLst>
              <a:path w="5760" h="1475">
                <a:moveTo>
                  <a:pt x="0" y="0"/>
                </a:moveTo>
                <a:lnTo>
                  <a:pt x="0" y="476"/>
                </a:lnTo>
                <a:lnTo>
                  <a:pt x="1068" y="1475"/>
                </a:lnTo>
                <a:lnTo>
                  <a:pt x="4593" y="1206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9098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8" name="Text Box 79"/>
          <p:cNvSpPr txBox="1">
            <a:spLocks noChangeArrowheads="1"/>
          </p:cNvSpPr>
          <p:nvPr/>
        </p:nvSpPr>
        <p:spPr bwMode="black">
          <a:xfrm>
            <a:off x="203200" y="304801"/>
            <a:ext cx="2540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Company Logo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2667000"/>
            <a:ext cx="10566400" cy="838200"/>
          </a:xfrm>
        </p:spPr>
        <p:txBody>
          <a:bodyPr/>
          <a:lstStyle>
            <a:lvl1pPr>
              <a:defRPr sz="4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032000" y="4724400"/>
            <a:ext cx="8432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FEFEFE"/>
                </a:solidFill>
              </a:defRPr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537326"/>
            <a:ext cx="2844800" cy="24447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15272F0-1834-4C59-95D3-249808438CA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21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1E257-40F9-4DCC-B95C-EE13D30BE6F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14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7E054-3AA4-4A18-89D5-E8EF92153B7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79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13581-BDE4-40C6-89BB-512DD083676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63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C170A-2DD3-4FCA-8E97-A3CB60DC71E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2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672AA-7D2A-46F6-8488-BE28C4B839D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01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1C3D2-1BA2-4141-9AD0-9C554354A04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78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3E136-0FD7-4211-BF9F-B263C665888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0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A2BD-F6A8-4855-A337-27A1D8077C5D}" type="datetimeFigureOut">
              <a:rPr lang="ar-KW" smtClean="0"/>
              <a:pPr/>
              <a:t>08/05/1438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AA67-9F02-404A-9FA7-738F0FF4B27A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80163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dirty="0" smtClean="0"/>
              <a:t>انقر فوق الرمز لإضافة صورة</a:t>
            </a:r>
            <a:endParaRPr lang="en-US" noProof="0" dirty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00716-49CF-48D1-B35E-6DEBF42673E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34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C01F5-1197-40E9-BE93-DDEA31FBA18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61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152400"/>
            <a:ext cx="2743200" cy="6248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8026400" cy="6248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265E2-E7A2-4912-8F11-EBB094378DF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80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52501" y="152401"/>
            <a:ext cx="10325100" cy="60007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09600" y="1447800"/>
            <a:ext cx="10972800" cy="4953000"/>
          </a:xfrm>
        </p:spPr>
        <p:txBody>
          <a:bodyPr/>
          <a:lstStyle/>
          <a:p>
            <a:pPr lvl="0"/>
            <a:r>
              <a:rPr lang="ar-SA" noProof="0" dirty="0" smtClean="0"/>
              <a:t>انقر فوق الرمز لإضافة جدول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15DBC-ED06-47BB-80E3-43C18B496F2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8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A2BD-F6A8-4855-A337-27A1D8077C5D}" type="datetimeFigureOut">
              <a:rPr lang="ar-KW" smtClean="0"/>
              <a:pPr/>
              <a:t>08/05/1438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AA67-9F02-404A-9FA7-738F0FF4B27A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5746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A2BD-F6A8-4855-A337-27A1D8077C5D}" type="datetimeFigureOut">
              <a:rPr lang="ar-KW" smtClean="0"/>
              <a:pPr/>
              <a:t>08/05/1438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AA67-9F02-404A-9FA7-738F0FF4B27A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6509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A2BD-F6A8-4855-A337-27A1D8077C5D}" type="datetimeFigureOut">
              <a:rPr lang="ar-KW" smtClean="0"/>
              <a:pPr/>
              <a:t>08/05/1438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AA67-9F02-404A-9FA7-738F0FF4B27A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981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A2BD-F6A8-4855-A337-27A1D8077C5D}" type="datetimeFigureOut">
              <a:rPr lang="ar-KW" smtClean="0"/>
              <a:pPr/>
              <a:t>08/05/1438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AA67-9F02-404A-9FA7-738F0FF4B27A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8537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A2BD-F6A8-4855-A337-27A1D8077C5D}" type="datetimeFigureOut">
              <a:rPr lang="ar-KW" smtClean="0"/>
              <a:pPr/>
              <a:t>08/05/1438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AA67-9F02-404A-9FA7-738F0FF4B27A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4252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A2BD-F6A8-4855-A337-27A1D8077C5D}" type="datetimeFigureOut">
              <a:rPr lang="ar-KW" smtClean="0"/>
              <a:pPr/>
              <a:t>08/05/1438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AA67-9F02-404A-9FA7-738F0FF4B27A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2292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A2BD-F6A8-4855-A337-27A1D8077C5D}" type="datetimeFigureOut">
              <a:rPr lang="ar-KW" smtClean="0"/>
              <a:pPr/>
              <a:t>08/05/1438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AA67-9F02-404A-9FA7-738F0FF4B27A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248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A2BD-F6A8-4855-A337-27A1D8077C5D}" type="datetimeFigureOut">
              <a:rPr lang="ar-KW" smtClean="0"/>
              <a:pPr/>
              <a:t>08/05/1438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0AA67-9F02-404A-9FA7-738F0FF4B27A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3180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2" name="Freeform 92"/>
          <p:cNvSpPr>
            <a:spLocks/>
          </p:cNvSpPr>
          <p:nvPr/>
        </p:nvSpPr>
        <p:spPr bwMode="hidden">
          <a:xfrm>
            <a:off x="-29633" y="841375"/>
            <a:ext cx="12221633" cy="6035675"/>
          </a:xfrm>
          <a:custGeom>
            <a:avLst/>
            <a:gdLst/>
            <a:ahLst/>
            <a:cxnLst>
              <a:cxn ang="0">
                <a:pos x="431" y="393"/>
              </a:cxn>
              <a:cxn ang="0">
                <a:pos x="5336" y="0"/>
              </a:cxn>
              <a:cxn ang="0">
                <a:pos x="5774" y="299"/>
              </a:cxn>
              <a:cxn ang="0">
                <a:pos x="5760" y="3786"/>
              </a:cxn>
              <a:cxn ang="0">
                <a:pos x="0" y="3802"/>
              </a:cxn>
              <a:cxn ang="0">
                <a:pos x="0" y="976"/>
              </a:cxn>
            </a:cxnLst>
            <a:rect l="0" t="0" r="r" b="b"/>
            <a:pathLst>
              <a:path w="5774" h="3802">
                <a:moveTo>
                  <a:pt x="431" y="393"/>
                </a:moveTo>
                <a:lnTo>
                  <a:pt x="5336" y="0"/>
                </a:lnTo>
                <a:lnTo>
                  <a:pt x="5774" y="299"/>
                </a:lnTo>
                <a:lnTo>
                  <a:pt x="5760" y="3786"/>
                </a:lnTo>
                <a:lnTo>
                  <a:pt x="0" y="3802"/>
                </a:lnTo>
                <a:lnTo>
                  <a:pt x="0" y="976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1293" name="Freeform 93"/>
          <p:cNvSpPr>
            <a:spLocks/>
          </p:cNvSpPr>
          <p:nvPr/>
        </p:nvSpPr>
        <p:spPr bwMode="ltGray">
          <a:xfrm>
            <a:off x="1" y="1"/>
            <a:ext cx="12221633" cy="1268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30"/>
              </a:cxn>
              <a:cxn ang="0">
                <a:pos x="408" y="799"/>
              </a:cxn>
              <a:cxn ang="0">
                <a:pos x="5307" y="353"/>
              </a:cxn>
              <a:cxn ang="0">
                <a:pos x="5774" y="0"/>
              </a:cxn>
              <a:cxn ang="0">
                <a:pos x="0" y="0"/>
              </a:cxn>
            </a:cxnLst>
            <a:rect l="0" t="0" r="r" b="b"/>
            <a:pathLst>
              <a:path w="5774" h="799">
                <a:moveTo>
                  <a:pt x="0" y="0"/>
                </a:moveTo>
                <a:lnTo>
                  <a:pt x="0" y="230"/>
                </a:lnTo>
                <a:lnTo>
                  <a:pt x="408" y="799"/>
                </a:lnTo>
                <a:lnTo>
                  <a:pt x="5307" y="353"/>
                </a:lnTo>
                <a:lnTo>
                  <a:pt x="5774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87843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75426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75426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372176A-E51A-4F27-84CE-AD9687974FE2}" type="slidenum">
              <a:rPr lang="en-US">
                <a:solidFill>
                  <a:prstClr val="black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1264" name="Rectangle 6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0784" y="6538914"/>
            <a:ext cx="386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952501" y="152401"/>
            <a:ext cx="103251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51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Font typeface="Wingdings" pitchFamily="2" charset="2"/>
        <a:buChar char="§"/>
        <a:defRPr sz="2800">
          <a:solidFill>
            <a:schemeClr val="tx1"/>
          </a:solidFill>
          <a:latin typeface="+mn-lt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kw/url?sa=i&amp;rct=j&amp;q=&amp;esrc=s&amp;source=images&amp;cd=&amp;cad=rja&amp;uact=8&amp;ved=0ahUKEwj749v4gvTPAhULkRQKHQrUATcQjRwIBw&amp;url=http://www.abci-english.at/methodology.php&amp;psig=AFQjCNF1-b1dKFI1lfXWJ1dihz3vMJlSUg&amp;ust=1477418416245968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kw/url?sa=i&amp;rct=j&amp;q=&amp;esrc=s&amp;source=images&amp;cd=&amp;cad=rja&amp;uact=8&amp;ved=0ahUKEwj749v4gvTPAhULkRQKHQrUATcQjRwIBw&amp;url=http://www.abci-english.at/methodology.php&amp;psig=AFQjCNF1-b1dKFI1lfXWJ1dihz3vMJlSUg&amp;ust=1477418416245968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kw/url?sa=i&amp;rct=j&amp;q=&amp;esrc=s&amp;source=images&amp;cd=&amp;cad=rja&amp;uact=8&amp;ved=0ahUKEwj749v4gvTPAhULkRQKHQrUATcQjRwIBw&amp;url=http://www.abci-english.at/methodology.php&amp;psig=AFQjCNF1-b1dKFI1lfXWJ1dihz3vMJlSUg&amp;ust=1477418416245968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&#1601;&#1610;&#1604;&#1605;%20&#1604;&#1594;&#1586;.mp4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kw/url?sa=i&amp;rct=j&amp;q=&amp;esrc=s&amp;source=images&amp;cd=&amp;cad=rja&amp;uact=8&amp;ved=0ahUKEwj749v4gvTPAhULkRQKHQrUATcQjRwIBw&amp;url=http://www.abci-english.at/methodology.php&amp;psig=AFQjCNF1-b1dKFI1lfXWJ1dihz3vMJlSUg&amp;ust=1477418416245968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kw/url?sa=i&amp;rct=j&amp;q=&amp;esrc=s&amp;source=images&amp;cd=&amp;cad=rja&amp;uact=8&amp;ved=0ahUKEwj7iNSX3bjLAhWEApoKHeA-DQsQjRwIBw&amp;url=http://tuvantamly.com.vn/dao-tao-ung-dung-tam-ly-hoc/&amp;bvm=bv.116573086,d.bGs&amp;psig=AFQjCNGCnfIm5T0sn2AgCOIR6y92s9KrdQ&amp;ust=1457788893308782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kw/url?sa=i&amp;rct=j&amp;q=&amp;esrc=s&amp;source=images&amp;cd=&amp;cad=rja&amp;uact=8&amp;ved=0ahUKEwj749v4gvTPAhULkRQKHQrUATcQjRwIBw&amp;url=http://www.abci-english.at/methodology.php&amp;psig=AFQjCNF1-b1dKFI1lfXWJ1dihz3vMJlSUg&amp;ust=1477418416245968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kw/url?sa=i&amp;rct=j&amp;q=&amp;esrc=s&amp;source=images&amp;cd=&amp;cad=rja&amp;uact=8&amp;ved=0ahUKEwj749v4gvTPAhULkRQKHQrUATcQjRwIBw&amp;url=http://www.abci-english.at/methodology.php&amp;psig=AFQjCNF1-b1dKFI1lfXWJ1dihz3vMJlSUg&amp;ust=1477418416245968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6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6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672065" y="957036"/>
            <a:ext cx="5493748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KW" sz="2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وزارة التربية</a:t>
            </a:r>
          </a:p>
          <a:p>
            <a:pPr algn="ctr"/>
            <a:r>
              <a:rPr lang="ar-KW" sz="2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التوجيه الفني العام للعلوم</a:t>
            </a:r>
          </a:p>
          <a:p>
            <a:pPr algn="ctr"/>
            <a:r>
              <a:rPr lang="ar-KW" sz="2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اللجنة الفنية المشتركة للمرحلة الابتدائية</a:t>
            </a:r>
            <a:endParaRPr lang="ar-KW" sz="24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114387" y="2780929"/>
            <a:ext cx="9889099" cy="1569660"/>
          </a:xfrm>
          <a:prstGeom prst="rect">
            <a:avLst/>
          </a:prstGeom>
          <a:solidFill>
            <a:srgbClr val="99FF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خطة توطين التدريب للمنهج الوطني القائم على الكفايات </a:t>
            </a:r>
          </a:p>
          <a:p>
            <a:pPr algn="ctr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الأسبوع الأول للصف </a:t>
            </a:r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الأول </a:t>
            </a:r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الابتدائي </a:t>
            </a:r>
          </a:p>
          <a:p>
            <a:pPr algn="ctr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الفصل الدراسي الثاني العام الدراسي 2016-2017</a:t>
            </a:r>
            <a:endParaRPr lang="ar-S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C:\صور\خلفيات 2010\تزيين\ku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253" y="128362"/>
            <a:ext cx="742951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983766" y="5013177"/>
            <a:ext cx="45113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إعداد</a:t>
            </a:r>
          </a:p>
          <a:p>
            <a:pPr algn="ctr"/>
            <a:r>
              <a:rPr lang="ar-KW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منطقة الأحمدي التعليمية</a:t>
            </a:r>
            <a:endParaRPr lang="ar-SA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867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6469486" y="902206"/>
            <a:ext cx="5190188" cy="3175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عرض </a:t>
            </a: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صورة رقم (1) توضح شخصين مختلفين :  </a:t>
            </a:r>
          </a:p>
          <a:p>
            <a:pPr algn="just">
              <a:spcAft>
                <a:spcPts val="1000"/>
              </a:spcAft>
            </a:pP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الأول بجانبه منبه يشير إلى الساعة الخامسة فجراً 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والثاني بجانبه منبه صامت يشير إلى الساعة الخامسة فجراً.</a:t>
            </a:r>
            <a:endParaRPr lang="ar-KW" sz="3200" b="1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مستطيل 7"/>
          <p:cNvSpPr/>
          <p:nvPr/>
        </p:nvSpPr>
        <p:spPr>
          <a:xfrm>
            <a:off x="905812" y="718424"/>
            <a:ext cx="5190188" cy="34317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الصورة رقم (2) توضح أن :</a:t>
            </a:r>
          </a:p>
          <a:p>
            <a:pPr algn="just">
              <a:spcAft>
                <a:spcPts val="1000"/>
              </a:spcAft>
            </a:pP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الأول قام ليصلي الفجر والساعة تشير إلى الخامسة 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والنصف والثاني مازال نائماً والساعة تشير إلى الخامسة والنصف فجراً.</a:t>
            </a:r>
          </a:p>
          <a:p>
            <a:pPr algn="just">
              <a:spcAft>
                <a:spcPts val="1000"/>
              </a:spcAft>
            </a:pPr>
            <a:endParaRPr lang="ar-KW" sz="32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05" y="4493581"/>
            <a:ext cx="1690496" cy="1766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sp>
        <p:nvSpPr>
          <p:cNvPr id="11" name="مستطيل 7"/>
          <p:cNvSpPr/>
          <p:nvPr/>
        </p:nvSpPr>
        <p:spPr>
          <a:xfrm>
            <a:off x="4455506" y="4493581"/>
            <a:ext cx="6225896" cy="17645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>
              <a:spcAft>
                <a:spcPts val="1000"/>
              </a:spcAft>
            </a:pPr>
            <a:r>
              <a:rPr lang="ar-KW" sz="28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نوع</a:t>
            </a:r>
            <a:r>
              <a:rPr lang="ar-KW" sz="3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KW" sz="28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النشاط : </a:t>
            </a:r>
            <a:r>
              <a:rPr lang="ar-KW" sz="28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عرض.</a:t>
            </a:r>
            <a:endParaRPr lang="ar-KW" sz="28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spcAft>
                <a:spcPts val="1000"/>
              </a:spcAft>
            </a:pPr>
            <a:r>
              <a:rPr lang="ar-KW" sz="28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المهارات المكتسبة : </a:t>
            </a:r>
            <a:r>
              <a:rPr lang="ar-KW" sz="28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تفكير ناقد، </a:t>
            </a:r>
            <a:r>
              <a:rPr lang="ar-KW" sz="28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التحليل.</a:t>
            </a:r>
            <a:endParaRPr lang="ar-KW" sz="28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spcAft>
                <a:spcPts val="1000"/>
              </a:spcAft>
            </a:pPr>
            <a:r>
              <a:rPr lang="ar-KW" sz="28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المواد المستخدمة في النشاط </a:t>
            </a:r>
            <a:r>
              <a:rPr lang="ar-KW" sz="28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 </a:t>
            </a:r>
            <a:r>
              <a:rPr lang="ar-KW" sz="28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صور.</a:t>
            </a:r>
            <a:endParaRPr lang="ar-KW" sz="28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200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872896" y="851945"/>
            <a:ext cx="1079368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9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أسلوب التعلم النشط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4500" y="3429000"/>
            <a:ext cx="11188567" cy="2544582"/>
            <a:chOff x="462516" y="3960629"/>
            <a:chExt cx="11188567" cy="25445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516" y="4215809"/>
              <a:ext cx="5178056" cy="2289402"/>
            </a:xfrm>
            <a:prstGeom prst="rect">
              <a:avLst/>
            </a:prstGeom>
          </p:spPr>
        </p:pic>
        <p:pic>
          <p:nvPicPr>
            <p:cNvPr id="9" name="Picture 8" descr="نتيجة بحث الصور عن ‪active learning‬‏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59214" y="3960629"/>
              <a:ext cx="5591869" cy="2292442"/>
            </a:xfrm>
            <a:prstGeom prst="rect">
              <a:avLst/>
            </a:prstGeom>
            <a:noFill/>
          </p:spPr>
        </p:pic>
      </p:grpSp>
      <p:sp>
        <p:nvSpPr>
          <p:cNvPr id="10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9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4130624" y="1454657"/>
            <a:ext cx="6421552" cy="101566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6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استراتيجية</a:t>
            </a:r>
            <a:r>
              <a:rPr lang="en-US" sz="6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KW" sz="6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مخطط فن؟</a:t>
            </a:r>
          </a:p>
        </p:txBody>
      </p:sp>
      <p:sp>
        <p:nvSpPr>
          <p:cNvPr id="4" name="مستطيل 7"/>
          <p:cNvSpPr/>
          <p:nvPr/>
        </p:nvSpPr>
        <p:spPr>
          <a:xfrm>
            <a:off x="699160" y="3320724"/>
            <a:ext cx="1079368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54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يقوم المعلم بتوزيع مخطط فن على المجموعات ويطلب إكمال المخطط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62" y="630936"/>
            <a:ext cx="3059074" cy="2549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0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51763" y="539496"/>
            <a:ext cx="9546335" cy="5935884"/>
            <a:chOff x="491020" y="382619"/>
            <a:chExt cx="11012131" cy="60927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00"/>
            <a:stretch/>
          </p:blipFill>
          <p:spPr>
            <a:xfrm>
              <a:off x="491020" y="382619"/>
              <a:ext cx="11012131" cy="609276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85" t="66327" r="21221" b="24532"/>
            <a:stretch/>
          </p:blipFill>
          <p:spPr bwMode="auto">
            <a:xfrm>
              <a:off x="7315200" y="2139696"/>
              <a:ext cx="3630676" cy="27706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85" t="77754" r="21221" b="11581"/>
            <a:stretch/>
          </p:blipFill>
          <p:spPr bwMode="auto">
            <a:xfrm>
              <a:off x="1070717" y="2139696"/>
              <a:ext cx="3562242" cy="27706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8" y="790362"/>
            <a:ext cx="1553596" cy="146097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15311" y="4821168"/>
            <a:ext cx="1658229" cy="1525908"/>
            <a:chOff x="-69492" y="4509521"/>
            <a:chExt cx="1861857" cy="171640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8" y="4764954"/>
              <a:ext cx="1553596" cy="146097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1307455" y="4557864"/>
              <a:ext cx="484910" cy="550728"/>
              <a:chOff x="1499566" y="3990936"/>
              <a:chExt cx="484910" cy="550728"/>
            </a:xfrm>
          </p:grpSpPr>
          <p:sp>
            <p:nvSpPr>
              <p:cNvPr id="13" name="Arc 12"/>
              <p:cNvSpPr/>
              <p:nvPr/>
            </p:nvSpPr>
            <p:spPr>
              <a:xfrm>
                <a:off x="1499566" y="4185048"/>
                <a:ext cx="228600" cy="356616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c 13"/>
              <p:cNvSpPr/>
              <p:nvPr/>
            </p:nvSpPr>
            <p:spPr>
              <a:xfrm>
                <a:off x="1551161" y="4087992"/>
                <a:ext cx="304850" cy="427506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rc 14"/>
              <p:cNvSpPr/>
              <p:nvPr/>
            </p:nvSpPr>
            <p:spPr>
              <a:xfrm>
                <a:off x="1575046" y="3990936"/>
                <a:ext cx="409430" cy="524562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 rot="16200000">
              <a:off x="-36583" y="4476612"/>
              <a:ext cx="484910" cy="550728"/>
              <a:chOff x="1499566" y="3990936"/>
              <a:chExt cx="484910" cy="550728"/>
            </a:xfrm>
          </p:grpSpPr>
          <p:sp>
            <p:nvSpPr>
              <p:cNvPr id="18" name="Arc 17"/>
              <p:cNvSpPr/>
              <p:nvPr/>
            </p:nvSpPr>
            <p:spPr>
              <a:xfrm>
                <a:off x="1499566" y="4185048"/>
                <a:ext cx="228600" cy="356616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Arc 18"/>
              <p:cNvSpPr/>
              <p:nvPr/>
            </p:nvSpPr>
            <p:spPr>
              <a:xfrm>
                <a:off x="1551161" y="4087992"/>
                <a:ext cx="304850" cy="427506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Arc 19"/>
              <p:cNvSpPr/>
              <p:nvPr/>
            </p:nvSpPr>
            <p:spPr>
              <a:xfrm>
                <a:off x="1575046" y="3990936"/>
                <a:ext cx="409430" cy="524562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1680" y="382619"/>
            <a:ext cx="9619487" cy="6092761"/>
            <a:chOff x="491020" y="382619"/>
            <a:chExt cx="11012131" cy="60927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00"/>
            <a:stretch/>
          </p:blipFill>
          <p:spPr>
            <a:xfrm>
              <a:off x="491020" y="382619"/>
              <a:ext cx="11012131" cy="6092761"/>
            </a:xfrm>
            <a:prstGeom prst="rect">
              <a:avLst/>
            </a:prstGeom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92" t="65566" r="28814" b="24531"/>
            <a:stretch/>
          </p:blipFill>
          <p:spPr bwMode="auto">
            <a:xfrm>
              <a:off x="7327392" y="2103289"/>
              <a:ext cx="3215640" cy="27887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92" t="77755" r="28814" b="11581"/>
            <a:stretch/>
          </p:blipFill>
          <p:spPr bwMode="auto">
            <a:xfrm>
              <a:off x="1362457" y="2231136"/>
              <a:ext cx="3145100" cy="24461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8" y="790362"/>
            <a:ext cx="1553596" cy="14609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15311" y="4821168"/>
            <a:ext cx="1658229" cy="1525908"/>
            <a:chOff x="-69492" y="4509521"/>
            <a:chExt cx="1861857" cy="17164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8" y="4764954"/>
              <a:ext cx="1553596" cy="146097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307455" y="4557864"/>
              <a:ext cx="484910" cy="550728"/>
              <a:chOff x="1499566" y="3990936"/>
              <a:chExt cx="484910" cy="550728"/>
            </a:xfrm>
          </p:grpSpPr>
          <p:sp>
            <p:nvSpPr>
              <p:cNvPr id="15" name="Arc 14"/>
              <p:cNvSpPr/>
              <p:nvPr/>
            </p:nvSpPr>
            <p:spPr>
              <a:xfrm>
                <a:off x="1499566" y="4185048"/>
                <a:ext cx="228600" cy="356616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Arc 15"/>
              <p:cNvSpPr/>
              <p:nvPr/>
            </p:nvSpPr>
            <p:spPr>
              <a:xfrm>
                <a:off x="1551161" y="4087992"/>
                <a:ext cx="304850" cy="427506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c 16"/>
              <p:cNvSpPr/>
              <p:nvPr/>
            </p:nvSpPr>
            <p:spPr>
              <a:xfrm>
                <a:off x="1575046" y="3990936"/>
                <a:ext cx="409430" cy="524562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rot="16200000">
              <a:off x="-36583" y="4476612"/>
              <a:ext cx="484910" cy="550728"/>
              <a:chOff x="1499566" y="3990936"/>
              <a:chExt cx="484910" cy="550728"/>
            </a:xfrm>
          </p:grpSpPr>
          <p:sp>
            <p:nvSpPr>
              <p:cNvPr id="12" name="Arc 11"/>
              <p:cNvSpPr/>
              <p:nvPr/>
            </p:nvSpPr>
            <p:spPr>
              <a:xfrm>
                <a:off x="1499566" y="4185048"/>
                <a:ext cx="228600" cy="356616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Arc 12"/>
              <p:cNvSpPr/>
              <p:nvPr/>
            </p:nvSpPr>
            <p:spPr>
              <a:xfrm>
                <a:off x="1551161" y="4087992"/>
                <a:ext cx="304850" cy="427506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c 13"/>
              <p:cNvSpPr/>
              <p:nvPr/>
            </p:nvSpPr>
            <p:spPr>
              <a:xfrm>
                <a:off x="1575046" y="3990936"/>
                <a:ext cx="409430" cy="524562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5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699160" y="2644169"/>
            <a:ext cx="1079368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9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أنشطة التعلم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9448" y="501044"/>
            <a:ext cx="3353392" cy="20232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893" y="4560731"/>
            <a:ext cx="2847975" cy="1600200"/>
          </a:xfrm>
          <a:prstGeom prst="rect">
            <a:avLst/>
          </a:prstGeom>
        </p:spPr>
      </p:pic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6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4032504" y="727466"/>
            <a:ext cx="712200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3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النشاط (1) : اصنع آلة موسيقية تصدر صوتاً</a:t>
            </a:r>
          </a:p>
        </p:txBody>
      </p:sp>
      <p:sp>
        <p:nvSpPr>
          <p:cNvPr id="11" name="مستطيل 7"/>
          <p:cNvSpPr/>
          <p:nvPr/>
        </p:nvSpPr>
        <p:spPr>
          <a:xfrm>
            <a:off x="699160" y="1464139"/>
            <a:ext cx="10793680" cy="41806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>
              <a:spcAft>
                <a:spcPts val="1000"/>
              </a:spcAft>
            </a:pP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اطلب من المتعلمين إصدار صوت من الآلة الموسيقية.</a:t>
            </a:r>
          </a:p>
          <a:p>
            <a:pPr>
              <a:spcAft>
                <a:spcPts val="1000"/>
              </a:spcAft>
            </a:pP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نوع </a:t>
            </a: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النشاط : فردي</a:t>
            </a:r>
          </a:p>
          <a:p>
            <a:pPr>
              <a:spcAft>
                <a:spcPts val="1000"/>
              </a:spcAft>
            </a:pP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المهارات المكتسبة : 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صنع النماذج</a:t>
            </a:r>
          </a:p>
          <a:p>
            <a:pPr>
              <a:spcAft>
                <a:spcPts val="1000"/>
              </a:spcAft>
            </a:pP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المواد المستخدمة في النشاط 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</a:t>
            </a:r>
          </a:p>
          <a:p>
            <a:pPr>
              <a:spcAft>
                <a:spcPts val="1000"/>
              </a:spcAft>
            </a:pP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أ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سطوانة ورقية مقفلة من أحد الطرفين – حبوب الفول – بالونات – كوب معدني – رباط مطاطي – أوراق – مقص – علبة كرتون – أعواد خشبية – أربطة 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مطاطية.</a:t>
            </a:r>
          </a:p>
          <a:p>
            <a:pPr>
              <a:spcAft>
                <a:spcPts val="1000"/>
              </a:spcAft>
            </a:pP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زمن النشاط المقترح: 15 دقيقة. </a:t>
            </a:r>
            <a:endParaRPr lang="ar-KW" sz="3200" b="1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9503" y="5389049"/>
            <a:ext cx="863350" cy="1138237"/>
          </a:xfrm>
          <a:prstGeom prst="rect">
            <a:avLst/>
          </a:prstGeom>
        </p:spPr>
      </p:pic>
      <p:sp>
        <p:nvSpPr>
          <p:cNvPr id="8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50" y="539781"/>
            <a:ext cx="1464966" cy="1471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277" y="5267825"/>
            <a:ext cx="1592051" cy="12117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6312">
            <a:off x="2727269" y="5218111"/>
            <a:ext cx="786640" cy="107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4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872896" y="851945"/>
            <a:ext cx="1079368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9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أسلوب التعلم النشط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4500" y="3429000"/>
            <a:ext cx="11188567" cy="2544582"/>
            <a:chOff x="462516" y="3960629"/>
            <a:chExt cx="11188567" cy="25445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516" y="4215809"/>
              <a:ext cx="5178056" cy="2289402"/>
            </a:xfrm>
            <a:prstGeom prst="rect">
              <a:avLst/>
            </a:prstGeom>
          </p:spPr>
        </p:pic>
        <p:pic>
          <p:nvPicPr>
            <p:cNvPr id="9" name="Picture 8" descr="نتيجة بحث الصور عن ‪active learning‬‏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59214" y="3960629"/>
              <a:ext cx="5591869" cy="2292442"/>
            </a:xfrm>
            <a:prstGeom prst="rect">
              <a:avLst/>
            </a:prstGeom>
            <a:noFill/>
          </p:spPr>
        </p:pic>
      </p:grpSp>
      <p:sp>
        <p:nvSpPr>
          <p:cNvPr id="10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9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5552516" y="1356594"/>
            <a:ext cx="5905856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48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استراتيجية التعلم التعاوني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" y="584162"/>
            <a:ext cx="3683508" cy="2104174"/>
          </a:xfrm>
          <a:prstGeom prst="rect">
            <a:avLst/>
          </a:prstGeom>
        </p:spPr>
      </p:pic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63168" y="3544185"/>
            <a:ext cx="10793680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ar-KW" sz="44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اطلب </a:t>
            </a:r>
            <a:r>
              <a:rPr lang="ar-KW" sz="44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من المتعلمين إصدار صوتاً من الآلة </a:t>
            </a:r>
            <a:r>
              <a:rPr lang="ar-KW" sz="44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الموسيقية، حيث يتم توزيع المتعلمين على مجموعات مصغرة ليتعاونوا فيما بينهم على صنع آلة موسيقية تصدر صوتاً</a:t>
            </a:r>
            <a:r>
              <a:rPr lang="ar-KW" sz="44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249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4206240" y="640452"/>
            <a:ext cx="669224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36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النشاط (2) :مصادر الصوت</a:t>
            </a:r>
          </a:p>
        </p:txBody>
      </p:sp>
      <p:sp>
        <p:nvSpPr>
          <p:cNvPr id="11" name="مستطيل 7"/>
          <p:cNvSpPr/>
          <p:nvPr/>
        </p:nvSpPr>
        <p:spPr>
          <a:xfrm>
            <a:off x="699160" y="1286783"/>
            <a:ext cx="10793680" cy="40523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>
              <a:spcAft>
                <a:spcPts val="1000"/>
              </a:spcAft>
            </a:pP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شغل صوت سيارة أو صوت عصفور ثم اطلب من كل متعلم أن يحوط أو يلون في كتاب المتعلم مصدر الصوت الذي سمعه.</a:t>
            </a:r>
          </a:p>
          <a:p>
            <a:pPr>
              <a:spcAft>
                <a:spcPts val="1000"/>
              </a:spcAft>
            </a:pP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نوع </a:t>
            </a: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النشاط : 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فردي.</a:t>
            </a:r>
            <a:endParaRPr lang="ar-KW" sz="32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spcAft>
                <a:spcPts val="1000"/>
              </a:spcAft>
            </a:pP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المهارات المكتسبة : الملاحظة ، 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التمييز.</a:t>
            </a:r>
            <a:endParaRPr lang="ar-KW" sz="32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spcAft>
                <a:spcPts val="1000"/>
              </a:spcAft>
            </a:pP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المواد المستخدمة في النشاط : مسجل – حاسوب – كتاب المتعلم – أدوات تصدر صوتاً ومخفية عن 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المتعلم.</a:t>
            </a:r>
          </a:p>
          <a:p>
            <a:pPr>
              <a:spcAft>
                <a:spcPts val="1000"/>
              </a:spcAft>
            </a:pP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زمن النشاط المقترح: 10 دقائق.</a:t>
            </a:r>
            <a:endParaRPr lang="ar-KW" sz="32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7" b="21657"/>
          <a:stretch/>
        </p:blipFill>
        <p:spPr>
          <a:xfrm>
            <a:off x="2767202" y="5291388"/>
            <a:ext cx="2000250" cy="1133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3"/>
          <a:stretch/>
        </p:blipFill>
        <p:spPr>
          <a:xfrm>
            <a:off x="5132546" y="5291388"/>
            <a:ext cx="1926908" cy="139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8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23156" t="16508" r="21251" b="4889"/>
          <a:stretch/>
        </p:blipFill>
        <p:spPr>
          <a:xfrm>
            <a:off x="336543" y="4419448"/>
            <a:ext cx="3576114" cy="212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23075" t="17766" r="21357" b="5397"/>
          <a:stretch/>
        </p:blipFill>
        <p:spPr>
          <a:xfrm>
            <a:off x="8254284" y="4428619"/>
            <a:ext cx="3575257" cy="2086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4"/>
          <p:cNvGrpSpPr/>
          <p:nvPr/>
        </p:nvGrpSpPr>
        <p:grpSpPr>
          <a:xfrm>
            <a:off x="2248113" y="497848"/>
            <a:ext cx="8405036" cy="3335775"/>
            <a:chOff x="1366962" y="262735"/>
            <a:chExt cx="5921253" cy="2569828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1366962" y="262735"/>
              <a:ext cx="5921253" cy="2338346"/>
            </a:xfrm>
            <a:prstGeom prst="roundRect">
              <a:avLst>
                <a:gd name="adj" fmla="val 10000"/>
              </a:avLst>
            </a:prstGeom>
            <a:grpFill/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412519" y="308292"/>
              <a:ext cx="5830139" cy="2524271"/>
            </a:xfrm>
            <a:prstGeom prst="rect">
              <a:avLst/>
            </a:prstGeom>
            <a:grpFill/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KW" sz="4400" b="1" dirty="0" smtClean="0">
                  <a:latin typeface="Arial" panose="020B0604020202020204" pitchFamily="34" charset="0"/>
                </a:rPr>
                <a:t>الكفاية </a:t>
              </a:r>
              <a:r>
                <a:rPr lang="ar-KW" sz="4400" b="1" dirty="0">
                  <a:latin typeface="Arial" panose="020B0604020202020204" pitchFamily="34" charset="0"/>
                </a:rPr>
                <a:t>الخاصة </a:t>
              </a:r>
              <a:r>
                <a:rPr lang="ar-KW" sz="4400" b="1" dirty="0" smtClean="0">
                  <a:latin typeface="Arial" panose="020B0604020202020204" pitchFamily="34" charset="0"/>
                </a:rPr>
                <a:t>1-2 </a:t>
              </a:r>
              <a:r>
                <a:rPr lang="ar-KW" sz="4400" b="1" dirty="0">
                  <a:latin typeface="Arial" panose="020B0604020202020204" pitchFamily="34" charset="0"/>
                </a:rPr>
                <a:t>للصف الأول </a:t>
              </a:r>
              <a:endParaRPr lang="ar-KW" sz="4400" b="1" dirty="0" smtClean="0">
                <a:latin typeface="Arial" panose="020B0604020202020204" pitchFamily="34" charset="0"/>
              </a:endParaRPr>
            </a:p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KW" sz="4400" b="1" dirty="0" smtClean="0">
                  <a:latin typeface="Arial" panose="020B0604020202020204" pitchFamily="34" charset="0"/>
                </a:rPr>
                <a:t>الحصة ( 1 من 3 ) والحصة ( 2 من 3 )</a:t>
              </a:r>
              <a:endParaRPr lang="ar-KW" sz="4400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8" name="Picture 7" descr="logo"/>
          <p:cNvPicPr/>
          <p:nvPr/>
        </p:nvPicPr>
        <p:blipFill rotWithShape="1">
          <a:blip r:embed="rId4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57"/>
          <a:stretch/>
        </p:blipFill>
        <p:spPr bwMode="auto">
          <a:xfrm>
            <a:off x="412681" y="502578"/>
            <a:ext cx="1751046" cy="99661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Picture 8" descr="logo"/>
          <p:cNvPicPr/>
          <p:nvPr/>
        </p:nvPicPr>
        <p:blipFill rotWithShape="1">
          <a:blip r:embed="rId5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84"/>
          <a:stretch/>
        </p:blipFill>
        <p:spPr bwMode="auto">
          <a:xfrm>
            <a:off x="10737536" y="566483"/>
            <a:ext cx="983631" cy="86682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Rectangle 9"/>
          <p:cNvSpPr/>
          <p:nvPr/>
        </p:nvSpPr>
        <p:spPr>
          <a:xfrm>
            <a:off x="3934932" y="4568282"/>
            <a:ext cx="4322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KW" sz="3600" b="1" dirty="0"/>
              <a:t>إعداد </a:t>
            </a:r>
            <a:r>
              <a:rPr lang="ar-KW" sz="3600" b="1" dirty="0" smtClean="0"/>
              <a:t>التوجيه الفني للعلوم </a:t>
            </a:r>
          </a:p>
          <a:p>
            <a:pPr algn="ctr" rtl="1"/>
            <a:r>
              <a:rPr lang="ar-KW" sz="3600" b="1" dirty="0" smtClean="0"/>
              <a:t>منطقة الأحمدي التعليمية</a:t>
            </a:r>
            <a:endParaRPr lang="ar-KW" sz="3600" b="1" dirty="0"/>
          </a:p>
        </p:txBody>
      </p:sp>
      <p:sp>
        <p:nvSpPr>
          <p:cNvPr id="11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62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872896" y="851945"/>
            <a:ext cx="1079368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9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أسلوب التعلم النشط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4500" y="3429000"/>
            <a:ext cx="11188567" cy="2544582"/>
            <a:chOff x="462516" y="3960629"/>
            <a:chExt cx="11188567" cy="25445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516" y="4215809"/>
              <a:ext cx="5178056" cy="2289402"/>
            </a:xfrm>
            <a:prstGeom prst="rect">
              <a:avLst/>
            </a:prstGeom>
          </p:spPr>
        </p:pic>
        <p:pic>
          <p:nvPicPr>
            <p:cNvPr id="9" name="Picture 8" descr="نتيجة بحث الصور عن ‪active learning‬‏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59214" y="3960629"/>
              <a:ext cx="5591869" cy="2292442"/>
            </a:xfrm>
            <a:prstGeom prst="rect">
              <a:avLst/>
            </a:prstGeom>
            <a:noFill/>
          </p:spPr>
        </p:pic>
      </p:grpSp>
      <p:sp>
        <p:nvSpPr>
          <p:cNvPr id="10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6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4809744" y="1221274"/>
            <a:ext cx="637220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48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استراتيجية العصف الذهني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0002" y="685796"/>
            <a:ext cx="3514565" cy="2048256"/>
          </a:xfrm>
          <a:prstGeom prst="rect">
            <a:avLst/>
          </a:prstGeom>
        </p:spPr>
      </p:pic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sp>
        <p:nvSpPr>
          <p:cNvPr id="5" name="مستطيل 7"/>
          <p:cNvSpPr/>
          <p:nvPr/>
        </p:nvSpPr>
        <p:spPr>
          <a:xfrm>
            <a:off x="1143000" y="3162474"/>
            <a:ext cx="10203536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ar-KW" sz="54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يتم </a:t>
            </a:r>
            <a:r>
              <a:rPr lang="ar-KW" sz="54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تشغيل صوت سيارة أو عصفور ثم يحوط أو يلون كل متعلم في الكتاب مصدر الصوت الذي </a:t>
            </a:r>
            <a:r>
              <a:rPr lang="ar-KW" sz="54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سمعه.</a:t>
            </a:r>
            <a:endParaRPr lang="ar-KW" sz="54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57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1661744" y="3781710"/>
            <a:ext cx="8868512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b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ar-KW" sz="6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تقديم نشاط رقم ( 4 ) </a:t>
            </a:r>
            <a:r>
              <a:rPr lang="ar-KW" sz="6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قبل نشاط </a:t>
            </a:r>
            <a:r>
              <a:rPr lang="ar-KW" sz="6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رقم ( 3 )</a:t>
            </a:r>
          </a:p>
        </p:txBody>
      </p:sp>
      <p:sp>
        <p:nvSpPr>
          <p:cNvPr id="6" name="Rectangle 5"/>
          <p:cNvSpPr/>
          <p:nvPr/>
        </p:nvSpPr>
        <p:spPr>
          <a:xfrm>
            <a:off x="4206240" y="884164"/>
            <a:ext cx="377952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KW" sz="13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مقترح</a:t>
            </a:r>
            <a:endParaRPr lang="ar-KW" sz="96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5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4873752" y="882315"/>
            <a:ext cx="6454496" cy="2929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44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النشاط </a:t>
            </a:r>
            <a:r>
              <a:rPr lang="ar-KW" sz="44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(4) </a:t>
            </a:r>
            <a:r>
              <a:rPr lang="ar-KW" sz="44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 فوائد الصوت</a:t>
            </a:r>
          </a:p>
          <a:p>
            <a:pPr algn="ctr">
              <a:spcAft>
                <a:spcPts val="1000"/>
              </a:spcAft>
            </a:pPr>
            <a:r>
              <a:rPr lang="ar-KW" sz="44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- اطلب من المتعلمين مشاهدة فيلم تعليمي عن فوائد الصوت </a:t>
            </a:r>
            <a:r>
              <a:rPr lang="ar-KW" sz="44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ومناقشته.</a:t>
            </a:r>
            <a:endParaRPr lang="ar-KW" sz="44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مستطيل 7"/>
          <p:cNvSpPr/>
          <p:nvPr/>
        </p:nvSpPr>
        <p:spPr>
          <a:xfrm>
            <a:off x="699160" y="3838963"/>
            <a:ext cx="10793680" cy="24468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>
              <a:spcAft>
                <a:spcPts val="1000"/>
              </a:spcAft>
            </a:pP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نوع النشاط : 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عرض.</a:t>
            </a:r>
            <a:endParaRPr lang="ar-KW" sz="32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spcAft>
                <a:spcPts val="1000"/>
              </a:spcAft>
            </a:pP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المهارات المكتسبة : الملاحظة ، 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الاستنتاج.</a:t>
            </a:r>
            <a:endParaRPr lang="ar-KW" sz="32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spcAft>
                <a:spcPts val="1000"/>
              </a:spcAft>
            </a:pP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المواد المستخدمة في النشاط : فيديو تعليمي – جهاز 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عرض.</a:t>
            </a:r>
          </a:p>
          <a:p>
            <a:pPr>
              <a:spcAft>
                <a:spcPts val="1000"/>
              </a:spcAft>
            </a:pP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زمن النشاط المقترح: 5 دقائق.</a:t>
            </a:r>
            <a:endParaRPr lang="ar-KW" sz="32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22" y="790052"/>
            <a:ext cx="3248762" cy="324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8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699160" y="1083310"/>
            <a:ext cx="10793680" cy="22518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44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النشاط (3) : فوائد الصوت</a:t>
            </a:r>
          </a:p>
          <a:p>
            <a:pPr algn="ctr">
              <a:spcAft>
                <a:spcPts val="1000"/>
              </a:spcAft>
            </a:pPr>
            <a:r>
              <a:rPr lang="ar-KW" sz="44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- دع المتعلمين يختارون الصورة التي تعبر عن فائدة الصوت ويضعونها في مكانها المناسب.</a:t>
            </a:r>
          </a:p>
        </p:txBody>
      </p:sp>
      <p:sp>
        <p:nvSpPr>
          <p:cNvPr id="11" name="مستطيل 7"/>
          <p:cNvSpPr/>
          <p:nvPr/>
        </p:nvSpPr>
        <p:spPr>
          <a:xfrm>
            <a:off x="699160" y="3392264"/>
            <a:ext cx="10793680" cy="24468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>
              <a:spcAft>
                <a:spcPts val="1000"/>
              </a:spcAft>
            </a:pP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نوع النشاط : 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فردي.</a:t>
            </a:r>
            <a:endParaRPr lang="ar-KW" sz="32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spcAft>
                <a:spcPts val="1000"/>
              </a:spcAft>
            </a:pP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المهارات المكتسبة : الملاحظة ، 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الاستنتاج.</a:t>
            </a:r>
            <a:endParaRPr lang="ar-KW" sz="32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spcAft>
                <a:spcPts val="1000"/>
              </a:spcAft>
            </a:pP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المواد المستخدمة في النشاط : كتاب المتعلم – مصورات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زمن النشاط المقترح: 10 دقائق.</a:t>
            </a:r>
            <a:endParaRPr lang="ar-KW" sz="32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5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699160" y="2644169"/>
            <a:ext cx="1079368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9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الأمن والسلامة</a:t>
            </a:r>
          </a:p>
        </p:txBody>
      </p:sp>
      <p:sp>
        <p:nvSpPr>
          <p:cNvPr id="4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0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699159" y="571330"/>
            <a:ext cx="10793680" cy="1200329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3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مناقشة المتعلمين حول السلوكيات الصحيحة والخاطئة عند التعامل مع الصوت في الفصل أو المدرسة.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92959" y="3429000"/>
            <a:ext cx="2047875" cy="2238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4344" y="3720342"/>
            <a:ext cx="2047875" cy="22828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166" y="2217348"/>
            <a:ext cx="3114675" cy="1466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0266" y="1766033"/>
            <a:ext cx="227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استراتيجية</a:t>
            </a:r>
            <a:endParaRPr lang="en-US" sz="36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91746" y="5851858"/>
            <a:ext cx="850302" cy="433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76312" y="5851858"/>
            <a:ext cx="850302" cy="433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70847" y="5853209"/>
            <a:ext cx="850302" cy="433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8693476" y="3870508"/>
            <a:ext cx="412123" cy="2962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693476" y="4448376"/>
            <a:ext cx="373724" cy="998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0872832" y="4018615"/>
            <a:ext cx="473455" cy="1877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907330" y="4464809"/>
            <a:ext cx="404457" cy="1894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916031" y="4345345"/>
            <a:ext cx="3957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092787" y="2763086"/>
            <a:ext cx="2076450" cy="2790190"/>
            <a:chOff x="5092787" y="2763086"/>
            <a:chExt cx="2076450" cy="279019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2787" y="3343476"/>
              <a:ext cx="2076450" cy="22098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092787" y="2763086"/>
              <a:ext cx="1971215" cy="5803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800" dirty="0" smtClean="0">
                  <a:solidFill>
                    <a:schemeClr val="tx1"/>
                  </a:solidFill>
                </a:rPr>
                <a:t>التكلم بهدوء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5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7"/>
          <p:cNvSpPr/>
          <p:nvPr/>
        </p:nvSpPr>
        <p:spPr>
          <a:xfrm>
            <a:off x="2644290" y="577149"/>
            <a:ext cx="7669665" cy="646331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3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عرض فيلم حول أهمية لغة الإشارة للشخص الأبكم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1955" y="1558342"/>
            <a:ext cx="3894557" cy="4784887"/>
          </a:xfrm>
          <a:prstGeom prst="rect">
            <a:avLst/>
          </a:prstGeom>
        </p:spPr>
      </p:pic>
      <p:sp>
        <p:nvSpPr>
          <p:cNvPr id="7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4"/>
          <a:stretch/>
        </p:blipFill>
        <p:spPr>
          <a:xfrm rot="19541539">
            <a:off x="5578768" y="2926924"/>
            <a:ext cx="4979991" cy="2047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552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699160" y="2644169"/>
            <a:ext cx="1079368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9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الكلمات الجديدة</a:t>
            </a:r>
          </a:p>
        </p:txBody>
      </p:sp>
      <p:sp>
        <p:nvSpPr>
          <p:cNvPr id="4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5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7"/>
          <p:cNvSpPr/>
          <p:nvPr/>
        </p:nvSpPr>
        <p:spPr>
          <a:xfrm>
            <a:off x="7543284" y="4672565"/>
            <a:ext cx="3353392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9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مصدر</a:t>
            </a:r>
          </a:p>
        </p:txBody>
      </p:sp>
      <p:sp>
        <p:nvSpPr>
          <p:cNvPr id="4" name="مستطيل 7"/>
          <p:cNvSpPr/>
          <p:nvPr/>
        </p:nvSpPr>
        <p:spPr>
          <a:xfrm>
            <a:off x="1295325" y="4564656"/>
            <a:ext cx="3353392" cy="156966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9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صوت</a:t>
            </a:r>
          </a:p>
        </p:txBody>
      </p:sp>
      <p:sp>
        <p:nvSpPr>
          <p:cNvPr id="7" name="مستطيل 7"/>
          <p:cNvSpPr/>
          <p:nvPr/>
        </p:nvSpPr>
        <p:spPr>
          <a:xfrm>
            <a:off x="2022908" y="566209"/>
            <a:ext cx="8146183" cy="769441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44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رتب بطاقات الأحرف حسب الشكل المعروض</a:t>
            </a:r>
            <a:endParaRPr lang="en-US" sz="44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096000" y="1506343"/>
            <a:ext cx="0" cy="501761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7934727" y="2897651"/>
            <a:ext cx="984013" cy="1464932"/>
            <a:chOff x="8323217" y="2897651"/>
            <a:chExt cx="984013" cy="1464932"/>
          </a:xfrm>
        </p:grpSpPr>
        <p:grpSp>
          <p:nvGrpSpPr>
            <p:cNvPr id="13" name="Group 12"/>
            <p:cNvGrpSpPr/>
            <p:nvPr/>
          </p:nvGrpSpPr>
          <p:grpSpPr>
            <a:xfrm>
              <a:off x="8323217" y="2897651"/>
              <a:ext cx="984013" cy="1464932"/>
              <a:chOff x="10169090" y="2785096"/>
              <a:chExt cx="984013" cy="146493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0169090" y="2785096"/>
                <a:ext cx="984013" cy="1464932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ar-KW" dirty="0" smtClean="0"/>
              </a:p>
              <a:p>
                <a:pPr algn="ctr"/>
                <a:endParaRPr lang="ar-KW" dirty="0"/>
              </a:p>
              <a:p>
                <a:pPr algn="ctr"/>
                <a:r>
                  <a:rPr lang="ar-KW" sz="4400" dirty="0" smtClean="0"/>
                  <a:t>م</a:t>
                </a:r>
                <a:endParaRPr lang="en-US" sz="4400" dirty="0"/>
              </a:p>
            </p:txBody>
          </p:sp>
          <p:cxnSp>
            <p:nvCxnSpPr>
              <p:cNvPr id="12" name="Straight Connector 11"/>
              <p:cNvCxnSpPr>
                <a:stCxn id="10" idx="1"/>
                <a:endCxn id="10" idx="3"/>
              </p:cNvCxnSpPr>
              <p:nvPr/>
            </p:nvCxnSpPr>
            <p:spPr>
              <a:xfrm>
                <a:off x="10169090" y="3517562"/>
                <a:ext cx="984013" cy="0"/>
              </a:xfrm>
              <a:prstGeom prst="lin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28" name="Oval 27"/>
            <p:cNvSpPr/>
            <p:nvPr/>
          </p:nvSpPr>
          <p:spPr>
            <a:xfrm>
              <a:off x="8515468" y="2941912"/>
              <a:ext cx="599510" cy="643944"/>
            </a:xfrm>
            <a:prstGeom prst="ellipse">
              <a:avLst/>
            </a:prstGeom>
            <a:solidFill>
              <a:srgbClr val="9933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341648" y="2897651"/>
            <a:ext cx="984013" cy="1464932"/>
            <a:chOff x="10573265" y="2897651"/>
            <a:chExt cx="984013" cy="1464932"/>
          </a:xfrm>
        </p:grpSpPr>
        <p:sp>
          <p:nvSpPr>
            <p:cNvPr id="19" name="Rectangle 18"/>
            <p:cNvSpPr/>
            <p:nvPr/>
          </p:nvSpPr>
          <p:spPr>
            <a:xfrm>
              <a:off x="10573265" y="2897651"/>
              <a:ext cx="984013" cy="1464932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ar-KW" dirty="0" smtClean="0"/>
            </a:p>
            <a:p>
              <a:pPr algn="ctr"/>
              <a:endParaRPr lang="ar-KW" dirty="0"/>
            </a:p>
            <a:p>
              <a:pPr algn="ctr"/>
              <a:endParaRPr lang="ar-KW" dirty="0" smtClean="0"/>
            </a:p>
            <a:p>
              <a:pPr algn="ctr"/>
              <a:r>
                <a:rPr lang="ar-KW" sz="4400" dirty="0"/>
                <a:t>ر</a:t>
              </a:r>
              <a:endParaRPr lang="en-US" sz="4400" dirty="0"/>
            </a:p>
          </p:txBody>
        </p:sp>
        <p:cxnSp>
          <p:nvCxnSpPr>
            <p:cNvPr id="21" name="Straight Connector 20"/>
            <p:cNvCxnSpPr>
              <a:stCxn id="19" idx="1"/>
              <a:endCxn id="19" idx="3"/>
            </p:cNvCxnSpPr>
            <p:nvPr/>
          </p:nvCxnSpPr>
          <p:spPr>
            <a:xfrm>
              <a:off x="10573265" y="3630117"/>
              <a:ext cx="9840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0828084" y="2979269"/>
              <a:ext cx="474373" cy="52803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725573" y="2897651"/>
            <a:ext cx="984013" cy="1464932"/>
            <a:chOff x="7089875" y="2899186"/>
            <a:chExt cx="984013" cy="1464932"/>
          </a:xfrm>
        </p:grpSpPr>
        <p:sp>
          <p:nvSpPr>
            <p:cNvPr id="17" name="Rectangle 16"/>
            <p:cNvSpPr/>
            <p:nvPr/>
          </p:nvSpPr>
          <p:spPr>
            <a:xfrm>
              <a:off x="7089875" y="2899186"/>
              <a:ext cx="984013" cy="1464932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ar-KW" dirty="0" smtClean="0"/>
            </a:p>
            <a:p>
              <a:pPr algn="ctr"/>
              <a:endParaRPr lang="ar-KW" dirty="0"/>
            </a:p>
            <a:p>
              <a:pPr algn="ctr"/>
              <a:r>
                <a:rPr lang="ar-KW" sz="4400" dirty="0" smtClean="0">
                  <a:solidFill>
                    <a:schemeClr val="tx1"/>
                  </a:solidFill>
                </a:rPr>
                <a:t>ص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7089875" y="3630117"/>
              <a:ext cx="984013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7156253" y="3014342"/>
              <a:ext cx="851254" cy="528034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686204" y="1607907"/>
            <a:ext cx="4614265" cy="1038667"/>
            <a:chOff x="7089874" y="1604606"/>
            <a:chExt cx="4614265" cy="1038667"/>
          </a:xfrm>
        </p:grpSpPr>
        <p:grpSp>
          <p:nvGrpSpPr>
            <p:cNvPr id="31" name="Group 30"/>
            <p:cNvGrpSpPr/>
            <p:nvPr/>
          </p:nvGrpSpPr>
          <p:grpSpPr>
            <a:xfrm>
              <a:off x="7089874" y="1604606"/>
              <a:ext cx="4614265" cy="1038667"/>
              <a:chOff x="7089874" y="1604606"/>
              <a:chExt cx="4614265" cy="1038667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7089874" y="1604606"/>
                <a:ext cx="4614265" cy="103866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10948387" y="1803042"/>
                <a:ext cx="599510" cy="643944"/>
              </a:xfrm>
              <a:prstGeom prst="ellipse">
                <a:avLst/>
              </a:prstGeom>
              <a:solidFill>
                <a:srgbClr val="9933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384064" y="1914588"/>
                <a:ext cx="474373" cy="528034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9558304" y="1859922"/>
              <a:ext cx="851254" cy="528034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132493" y="2896116"/>
            <a:ext cx="984014" cy="1464932"/>
            <a:chOff x="9197338" y="2897651"/>
            <a:chExt cx="984014" cy="1464932"/>
          </a:xfrm>
        </p:grpSpPr>
        <p:sp>
          <p:nvSpPr>
            <p:cNvPr id="18" name="Rectangle 17"/>
            <p:cNvSpPr/>
            <p:nvPr/>
          </p:nvSpPr>
          <p:spPr>
            <a:xfrm>
              <a:off x="9197339" y="2897651"/>
              <a:ext cx="984013" cy="1464932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ar-KW" dirty="0" smtClean="0"/>
            </a:p>
            <a:p>
              <a:pPr algn="ctr"/>
              <a:endParaRPr lang="ar-KW" dirty="0"/>
            </a:p>
            <a:p>
              <a:pPr algn="ctr"/>
              <a:endParaRPr lang="ar-KW" dirty="0" smtClean="0"/>
            </a:p>
            <a:p>
              <a:pPr algn="ctr"/>
              <a:r>
                <a:rPr lang="ar-KW" sz="4400" dirty="0"/>
                <a:t>د</a:t>
              </a:r>
              <a:endParaRPr lang="en-US" sz="4400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9197338" y="3638598"/>
              <a:ext cx="984013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5" name="Isosceles Triangle 34"/>
            <p:cNvSpPr/>
            <p:nvPr/>
          </p:nvSpPr>
          <p:spPr>
            <a:xfrm>
              <a:off x="9354817" y="2980804"/>
              <a:ext cx="651444" cy="528034"/>
            </a:xfrm>
            <a:prstGeom prst="triangle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942906" y="1601710"/>
            <a:ext cx="4614265" cy="103866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iamond 42"/>
          <p:cNvSpPr/>
          <p:nvPr/>
        </p:nvSpPr>
        <p:spPr>
          <a:xfrm>
            <a:off x="2957243" y="1796081"/>
            <a:ext cx="614178" cy="728684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7978742" y="1847626"/>
            <a:ext cx="651444" cy="528034"/>
          </a:xfrm>
          <a:prstGeom prst="triangl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1286574" y="2841277"/>
            <a:ext cx="984013" cy="1464932"/>
            <a:chOff x="10169090" y="2785096"/>
            <a:chExt cx="984013" cy="1464932"/>
          </a:xfrm>
        </p:grpSpPr>
        <p:sp>
          <p:nvSpPr>
            <p:cNvPr id="54" name="Rectangle 53"/>
            <p:cNvSpPr/>
            <p:nvPr/>
          </p:nvSpPr>
          <p:spPr>
            <a:xfrm>
              <a:off x="10169090" y="2785096"/>
              <a:ext cx="984013" cy="1464932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ar-KW" dirty="0" smtClean="0"/>
            </a:p>
            <a:p>
              <a:pPr algn="ctr"/>
              <a:endParaRPr lang="ar-KW" dirty="0"/>
            </a:p>
            <a:p>
              <a:pPr algn="ctr"/>
              <a:r>
                <a:rPr lang="ar-KW" sz="4400" dirty="0" smtClean="0"/>
                <a:t>ص</a:t>
              </a:r>
              <a:endParaRPr lang="en-US" sz="4400" dirty="0"/>
            </a:p>
          </p:txBody>
        </p:sp>
        <p:cxnSp>
          <p:nvCxnSpPr>
            <p:cNvPr id="55" name="Straight Connector 54"/>
            <p:cNvCxnSpPr>
              <a:stCxn id="54" idx="1"/>
              <a:endCxn id="54" idx="3"/>
            </p:cNvCxnSpPr>
            <p:nvPr/>
          </p:nvCxnSpPr>
          <p:spPr>
            <a:xfrm>
              <a:off x="10169090" y="3517562"/>
              <a:ext cx="984013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156710" y="2870050"/>
            <a:ext cx="984013" cy="1464932"/>
            <a:chOff x="10169090" y="2785096"/>
            <a:chExt cx="984013" cy="1464932"/>
          </a:xfrm>
        </p:grpSpPr>
        <p:sp>
          <p:nvSpPr>
            <p:cNvPr id="59" name="Rectangle 58"/>
            <p:cNvSpPr/>
            <p:nvPr/>
          </p:nvSpPr>
          <p:spPr>
            <a:xfrm>
              <a:off x="10169090" y="2785096"/>
              <a:ext cx="984013" cy="1464932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ar-KW" dirty="0" smtClean="0"/>
            </a:p>
            <a:p>
              <a:pPr algn="ctr"/>
              <a:endParaRPr lang="ar-KW" dirty="0"/>
            </a:p>
            <a:p>
              <a:pPr algn="ctr"/>
              <a:r>
                <a:rPr lang="ar-KW" sz="4400" dirty="0" smtClean="0"/>
                <a:t>و</a:t>
              </a:r>
              <a:endParaRPr lang="en-US" sz="4400" dirty="0"/>
            </a:p>
          </p:txBody>
        </p:sp>
        <p:cxnSp>
          <p:nvCxnSpPr>
            <p:cNvPr id="60" name="Straight Connector 59"/>
            <p:cNvCxnSpPr>
              <a:stCxn id="59" idx="1"/>
              <a:endCxn id="59" idx="3"/>
            </p:cNvCxnSpPr>
            <p:nvPr/>
          </p:nvCxnSpPr>
          <p:spPr>
            <a:xfrm>
              <a:off x="10169090" y="3517562"/>
              <a:ext cx="984013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2757048" y="2870050"/>
            <a:ext cx="984013" cy="1464932"/>
            <a:chOff x="10169090" y="2785096"/>
            <a:chExt cx="984013" cy="1464932"/>
          </a:xfrm>
        </p:grpSpPr>
        <p:sp>
          <p:nvSpPr>
            <p:cNvPr id="64" name="Rectangle 63"/>
            <p:cNvSpPr/>
            <p:nvPr/>
          </p:nvSpPr>
          <p:spPr>
            <a:xfrm>
              <a:off x="10169090" y="2785096"/>
              <a:ext cx="984013" cy="1464932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ar-KW" dirty="0" smtClean="0"/>
            </a:p>
            <a:p>
              <a:pPr algn="ctr"/>
              <a:endParaRPr lang="ar-KW" dirty="0"/>
            </a:p>
            <a:p>
              <a:pPr algn="ctr"/>
              <a:r>
                <a:rPr lang="ar-KW" sz="4400" dirty="0" smtClean="0"/>
                <a:t>ت</a:t>
              </a:r>
              <a:endParaRPr lang="en-US" sz="4400" dirty="0"/>
            </a:p>
          </p:txBody>
        </p:sp>
        <p:cxnSp>
          <p:nvCxnSpPr>
            <p:cNvPr id="65" name="Straight Connector 64"/>
            <p:cNvCxnSpPr>
              <a:stCxn id="64" idx="1"/>
              <a:endCxn id="64" idx="3"/>
            </p:cNvCxnSpPr>
            <p:nvPr/>
          </p:nvCxnSpPr>
          <p:spPr>
            <a:xfrm>
              <a:off x="10169090" y="3517562"/>
              <a:ext cx="984013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66" name="Isosceles Triangle 65"/>
          <p:cNvSpPr/>
          <p:nvPr/>
        </p:nvSpPr>
        <p:spPr>
          <a:xfrm>
            <a:off x="1454052" y="1896406"/>
            <a:ext cx="651444" cy="528034"/>
          </a:xfrm>
          <a:prstGeom prst="triangl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Isosceles Triangle 66"/>
          <p:cNvSpPr/>
          <p:nvPr/>
        </p:nvSpPr>
        <p:spPr>
          <a:xfrm>
            <a:off x="2905717" y="2965334"/>
            <a:ext cx="651444" cy="528034"/>
          </a:xfrm>
          <a:prstGeom prst="triangl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Merge 67"/>
          <p:cNvSpPr/>
          <p:nvPr/>
        </p:nvSpPr>
        <p:spPr>
          <a:xfrm>
            <a:off x="1455440" y="2900406"/>
            <a:ext cx="625777" cy="606897"/>
          </a:xfrm>
          <a:prstGeom prst="flowChartMerg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Merge 68"/>
          <p:cNvSpPr/>
          <p:nvPr/>
        </p:nvSpPr>
        <p:spPr>
          <a:xfrm>
            <a:off x="4335116" y="1896406"/>
            <a:ext cx="625777" cy="606897"/>
          </a:xfrm>
          <a:prstGeom prst="flowChartMerg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iamond 69"/>
          <p:cNvSpPr/>
          <p:nvPr/>
        </p:nvSpPr>
        <p:spPr>
          <a:xfrm>
            <a:off x="4359038" y="2940147"/>
            <a:ext cx="614178" cy="640943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5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46815" y="896117"/>
            <a:ext cx="5881738" cy="10895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7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قوانين </a:t>
            </a:r>
            <a:r>
              <a:rPr lang="ar-SA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ورشة</a:t>
            </a:r>
            <a:r>
              <a:rPr lang="ar-KW" sz="7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 </a:t>
            </a:r>
            <a:r>
              <a:rPr lang="ar-KW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العمل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67" y="2215623"/>
            <a:ext cx="9067800" cy="3948981"/>
          </a:xfrm>
          <a:prstGeom prst="rect">
            <a:avLst/>
          </a:prstGeom>
        </p:spPr>
      </p:pic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19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5559552" y="836009"/>
            <a:ext cx="5503520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7200" b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الأنشطة الإضافية</a:t>
            </a:r>
            <a:endParaRPr lang="ar-KW" sz="7200" b="1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0" y="1262366"/>
            <a:ext cx="3871390" cy="3964516"/>
          </a:xfrm>
          <a:prstGeom prst="rect">
            <a:avLst/>
          </a:prstGeom>
        </p:spPr>
      </p:pic>
      <p:sp>
        <p:nvSpPr>
          <p:cNvPr id="6" name="مستطيل 7"/>
          <p:cNvSpPr/>
          <p:nvPr/>
        </p:nvSpPr>
        <p:spPr>
          <a:xfrm>
            <a:off x="5559552" y="2827019"/>
            <a:ext cx="5503520" cy="31752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48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يمكن استخدام هذه الأنشطة لقياس مستوى الأداء </a:t>
            </a:r>
          </a:p>
          <a:p>
            <a:pPr algn="ctr">
              <a:spcAft>
                <a:spcPts val="1000"/>
              </a:spcAft>
            </a:pPr>
            <a:r>
              <a:rPr lang="ar-KW" sz="48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( الأقل من المعيار والأعلى من المعيار )</a:t>
            </a:r>
          </a:p>
        </p:txBody>
      </p:sp>
    </p:spTree>
    <p:extLst>
      <p:ext uri="{BB962C8B-B14F-4D97-AF65-F5344CB8AC3E}">
        <p14:creationId xmlns:p14="http://schemas.microsoft.com/office/powerpoint/2010/main" val="2946838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7"/>
          <p:cNvSpPr/>
          <p:nvPr/>
        </p:nvSpPr>
        <p:spPr>
          <a:xfrm>
            <a:off x="2308695" y="589728"/>
            <a:ext cx="8882722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>
              <a:spcAft>
                <a:spcPts val="1000"/>
              </a:spcAft>
            </a:pPr>
            <a:r>
              <a:rPr lang="ar-KW" sz="36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أي منزل أصحابه يصحون على صوت الأذان لصلاة الفجر؟</a:t>
            </a:r>
            <a:endParaRPr lang="ar-KW" sz="36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55235" y="3429000"/>
            <a:ext cx="1657350" cy="2762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0877" y="3581400"/>
            <a:ext cx="1657350" cy="2762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0692" y="4400550"/>
            <a:ext cx="1943100" cy="194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497" y="406004"/>
            <a:ext cx="1681229" cy="19431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096000" y="1326037"/>
            <a:ext cx="0" cy="501761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50056" y="5143321"/>
            <a:ext cx="682714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ar-KW" sz="7200" dirty="0" smtClean="0"/>
              <a:t>1</a:t>
            </a:r>
            <a:endParaRPr lang="en-US" sz="7200" dirty="0"/>
          </a:p>
        </p:txBody>
      </p:sp>
      <p:sp>
        <p:nvSpPr>
          <p:cNvPr id="16" name="TextBox 15"/>
          <p:cNvSpPr txBox="1"/>
          <p:nvPr/>
        </p:nvSpPr>
        <p:spPr>
          <a:xfrm>
            <a:off x="727189" y="5143320"/>
            <a:ext cx="682714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ar-KW" sz="7200" dirty="0" smtClean="0"/>
              <a:t>2</a:t>
            </a:r>
            <a:endParaRPr lang="en-US" sz="7200" dirty="0"/>
          </a:p>
        </p:txBody>
      </p:sp>
      <p:sp>
        <p:nvSpPr>
          <p:cNvPr id="12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5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3353491" y="548378"/>
            <a:ext cx="6783465" cy="1200329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3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- عرض مصورات لقصة حول فوائد الصوت</a:t>
            </a:r>
            <a:r>
              <a:rPr lang="en-US" sz="3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KW" sz="3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ويرتب أحداث القصة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8758" y="2364178"/>
            <a:ext cx="2176227" cy="2129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0795" y="2364178"/>
            <a:ext cx="2176227" cy="2133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425" y="2352966"/>
            <a:ext cx="2176226" cy="2129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62832" y="2364177"/>
            <a:ext cx="2182747" cy="2152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5" name="Group 34"/>
          <p:cNvGrpSpPr/>
          <p:nvPr/>
        </p:nvGrpSpPr>
        <p:grpSpPr>
          <a:xfrm>
            <a:off x="2683461" y="2352966"/>
            <a:ext cx="2182747" cy="2140856"/>
            <a:chOff x="2683461" y="2352966"/>
            <a:chExt cx="2182747" cy="2140856"/>
          </a:xfrm>
        </p:grpSpPr>
        <p:grpSp>
          <p:nvGrpSpPr>
            <p:cNvPr id="30" name="Group 29"/>
            <p:cNvGrpSpPr/>
            <p:nvPr/>
          </p:nvGrpSpPr>
          <p:grpSpPr>
            <a:xfrm>
              <a:off x="2683461" y="2352966"/>
              <a:ext cx="2182747" cy="2140856"/>
              <a:chOff x="2683461" y="2352966"/>
              <a:chExt cx="2182747" cy="2140856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83461" y="2352966"/>
                <a:ext cx="2182747" cy="214085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3774834" y="2352966"/>
                <a:ext cx="1088114" cy="8409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688351" y="2352966"/>
                <a:ext cx="1088114" cy="6349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883714">
                <a:off x="4104944" y="2819518"/>
                <a:ext cx="639916" cy="6349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2191178">
                <a:off x="3604927" y="2596657"/>
                <a:ext cx="639916" cy="6349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9208149">
                <a:off x="2747975" y="3102049"/>
                <a:ext cx="185687" cy="2788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6170777" flipH="1" flipV="1">
                <a:off x="4489758" y="3216399"/>
                <a:ext cx="508169" cy="1657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579157">
              <a:off x="4011610" y="2667632"/>
              <a:ext cx="933139" cy="44645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579157">
              <a:off x="2393109" y="2739509"/>
              <a:ext cx="933139" cy="19116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579157">
              <a:off x="3565929" y="2572175"/>
              <a:ext cx="861582" cy="44645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5031402">
              <a:off x="2957542" y="2686461"/>
              <a:ext cx="636307" cy="130356"/>
            </a:xfrm>
            <a:prstGeom prst="rect">
              <a:avLst/>
            </a:prstGeom>
          </p:spPr>
        </p:pic>
      </p:grpSp>
      <p:sp>
        <p:nvSpPr>
          <p:cNvPr id="38" name="مستطيل 7"/>
          <p:cNvSpPr/>
          <p:nvPr/>
        </p:nvSpPr>
        <p:spPr>
          <a:xfrm>
            <a:off x="9735072" y="5024900"/>
            <a:ext cx="1838265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>
              <a:spcAft>
                <a:spcPts val="1000"/>
              </a:spcAft>
            </a:pPr>
            <a:endParaRPr lang="en-US" sz="44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9" name="مستطيل 7"/>
          <p:cNvSpPr/>
          <p:nvPr/>
        </p:nvSpPr>
        <p:spPr>
          <a:xfrm>
            <a:off x="7439775" y="5024899"/>
            <a:ext cx="1838265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>
              <a:spcAft>
                <a:spcPts val="1000"/>
              </a:spcAft>
            </a:pPr>
            <a:endParaRPr lang="en-US" sz="44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0" name="مستطيل 7"/>
          <p:cNvSpPr/>
          <p:nvPr/>
        </p:nvSpPr>
        <p:spPr>
          <a:xfrm>
            <a:off x="5144478" y="5024898"/>
            <a:ext cx="1838265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>
              <a:spcAft>
                <a:spcPts val="1000"/>
              </a:spcAft>
            </a:pPr>
            <a:endParaRPr lang="en-US" sz="44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1" name="مستطيل 7"/>
          <p:cNvSpPr/>
          <p:nvPr/>
        </p:nvSpPr>
        <p:spPr>
          <a:xfrm>
            <a:off x="2800755" y="5008789"/>
            <a:ext cx="1838265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>
              <a:spcAft>
                <a:spcPts val="1000"/>
              </a:spcAft>
            </a:pPr>
            <a:endParaRPr lang="en-US" sz="44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2" name="مستطيل 7"/>
          <p:cNvSpPr/>
          <p:nvPr/>
        </p:nvSpPr>
        <p:spPr>
          <a:xfrm>
            <a:off x="526978" y="5046788"/>
            <a:ext cx="1838265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>
              <a:spcAft>
                <a:spcPts val="1000"/>
              </a:spcAft>
            </a:pPr>
            <a:endParaRPr lang="en-US" sz="44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270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7"/>
          <p:cNvSpPr/>
          <p:nvPr/>
        </p:nvSpPr>
        <p:spPr>
          <a:xfrm>
            <a:off x="3992368" y="644977"/>
            <a:ext cx="4478608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44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الحصة </a:t>
            </a:r>
            <a:r>
              <a:rPr lang="ar-KW" sz="44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( </a:t>
            </a:r>
            <a:r>
              <a:rPr lang="en-US" sz="44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ar-KW" sz="44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KW" sz="44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من 3 ) </a:t>
            </a:r>
          </a:p>
        </p:txBody>
      </p:sp>
      <p:sp>
        <p:nvSpPr>
          <p:cNvPr id="6" name="مستطيل 7"/>
          <p:cNvSpPr/>
          <p:nvPr/>
        </p:nvSpPr>
        <p:spPr>
          <a:xfrm>
            <a:off x="3992368" y="1613796"/>
            <a:ext cx="447860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48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عنوان الدرس:</a:t>
            </a:r>
            <a:endParaRPr lang="ar-KW" sz="48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مستطيل 7"/>
          <p:cNvSpPr/>
          <p:nvPr/>
        </p:nvSpPr>
        <p:spPr>
          <a:xfrm>
            <a:off x="699160" y="2731525"/>
            <a:ext cx="10793680" cy="1569660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9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مصادر الضوء من حولنا</a:t>
            </a:r>
          </a:p>
        </p:txBody>
      </p:sp>
      <p:sp>
        <p:nvSpPr>
          <p:cNvPr id="17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357" y="528855"/>
            <a:ext cx="1960815" cy="2059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712" y="665442"/>
            <a:ext cx="1655064" cy="165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Group 19"/>
          <p:cNvGrpSpPr/>
          <p:nvPr/>
        </p:nvGrpSpPr>
        <p:grpSpPr>
          <a:xfrm>
            <a:off x="1251204" y="4444552"/>
            <a:ext cx="9337548" cy="2097000"/>
            <a:chOff x="1315212" y="4444550"/>
            <a:chExt cx="6629400" cy="184652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212" y="4444552"/>
              <a:ext cx="2209800" cy="18465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4812" y="4444550"/>
              <a:ext cx="2209800" cy="18465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5012" y="4444551"/>
              <a:ext cx="2209800" cy="18465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247203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2637427" y="2644170"/>
            <a:ext cx="7396328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9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النشاط التحفيزي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310" y="4434680"/>
            <a:ext cx="3105150" cy="18630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605" y="521152"/>
            <a:ext cx="3240300" cy="2003108"/>
          </a:xfrm>
          <a:prstGeom prst="rect">
            <a:avLst/>
          </a:prstGeom>
        </p:spPr>
      </p:pic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16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699160" y="1255297"/>
            <a:ext cx="1079368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يلون أو يحوط 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المتعلمون </a:t>
            </a: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صور 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مصادر </a:t>
            </a: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الضوء من بين صور أخرى لا تصدر 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ضوءً</a:t>
            </a:r>
            <a:endParaRPr lang="ar-KW" sz="32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99160" y="2788259"/>
            <a:ext cx="10793680" cy="31906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>
              <a:spcAft>
                <a:spcPts val="1000"/>
              </a:spcAft>
            </a:pP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نوع</a:t>
            </a:r>
            <a:r>
              <a:rPr lang="ar-KW" sz="4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النشاط : 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عرض.</a:t>
            </a:r>
            <a:endParaRPr lang="ar-KW" sz="32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spcAft>
                <a:spcPts val="1000"/>
              </a:spcAft>
            </a:pP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المهارات المكتسبة : الملاحظة ، 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التحليل.</a:t>
            </a:r>
            <a:endParaRPr lang="ar-KW" sz="32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spcAft>
                <a:spcPts val="1000"/>
              </a:spcAft>
            </a:pP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المواد المستخدمة في النشاط :</a:t>
            </a:r>
          </a:p>
          <a:p>
            <a:pPr>
              <a:spcAft>
                <a:spcPts val="1000"/>
              </a:spcAft>
            </a:pP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مصورات لمصادر 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ضوء </a:t>
            </a: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مختلفة ولأخرى لا تصدر 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ضوءً.</a:t>
            </a:r>
          </a:p>
          <a:p>
            <a:pPr>
              <a:spcAft>
                <a:spcPts val="1000"/>
              </a:spcAft>
            </a:pP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زمن النشاط المقترح: 5 دقائق.</a:t>
            </a:r>
            <a:endParaRPr lang="ar-KW" sz="32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3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872896" y="851945"/>
            <a:ext cx="1079368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9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أسلوب التعلم النشط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4500" y="3429000"/>
            <a:ext cx="11188567" cy="2544582"/>
            <a:chOff x="462516" y="3960629"/>
            <a:chExt cx="11188567" cy="25445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516" y="4215809"/>
              <a:ext cx="5178056" cy="2289402"/>
            </a:xfrm>
            <a:prstGeom prst="rect">
              <a:avLst/>
            </a:prstGeom>
          </p:spPr>
        </p:pic>
        <p:pic>
          <p:nvPicPr>
            <p:cNvPr id="9" name="Picture 8" descr="نتيجة بحث الصور عن ‪active learning‬‏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59214" y="3960629"/>
              <a:ext cx="5591869" cy="2292442"/>
            </a:xfrm>
            <a:prstGeom prst="rect">
              <a:avLst/>
            </a:prstGeom>
            <a:noFill/>
          </p:spPr>
        </p:pic>
      </p:grpSp>
      <p:sp>
        <p:nvSpPr>
          <p:cNvPr id="10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3968496" y="978621"/>
            <a:ext cx="7597496" cy="110799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6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استراتيجية قراءة الصورة</a:t>
            </a:r>
          </a:p>
        </p:txBody>
      </p:sp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sp>
        <p:nvSpPr>
          <p:cNvPr id="5" name="مستطيل 7"/>
          <p:cNvSpPr/>
          <p:nvPr/>
        </p:nvSpPr>
        <p:spPr>
          <a:xfrm>
            <a:off x="772312" y="3270194"/>
            <a:ext cx="10793680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ar-KW" sz="54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يقوم المعلم بتوزيع مصورات على المجموعات ويطلب ملاحظة الصور حيث يقوم المتعلمين بتحليل الصور للتوصل لمصادر الضوء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12308" t="5625" r="16282" b="10850"/>
          <a:stretch/>
        </p:blipFill>
        <p:spPr>
          <a:xfrm>
            <a:off x="772312" y="795527"/>
            <a:ext cx="2931008" cy="2129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732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699160" y="2644169"/>
            <a:ext cx="1079368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9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أنشطة التعلم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9448" y="501044"/>
            <a:ext cx="3353392" cy="20232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893" y="4560731"/>
            <a:ext cx="2847975" cy="1600200"/>
          </a:xfrm>
          <a:prstGeom prst="rect">
            <a:avLst/>
          </a:prstGeom>
        </p:spPr>
      </p:pic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2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4434840" y="1146742"/>
            <a:ext cx="688426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3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النشاط (1) : استخدم الأدوات لتصدر </a:t>
            </a:r>
            <a:r>
              <a:rPr lang="ar-KW" sz="3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ضوءً</a:t>
            </a:r>
            <a:endParaRPr lang="ar-KW" sz="3600" b="1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مستطيل 7"/>
          <p:cNvSpPr/>
          <p:nvPr/>
        </p:nvSpPr>
        <p:spPr>
          <a:xfrm>
            <a:off x="699160" y="2231001"/>
            <a:ext cx="10793680" cy="41806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>
              <a:spcAft>
                <a:spcPts val="1000"/>
              </a:spcAft>
            </a:pP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دع المتعلمين يصدرون ضوءً مستخدمين الأدوات التي أمامهم.</a:t>
            </a:r>
          </a:p>
          <a:p>
            <a:pPr>
              <a:spcAft>
                <a:spcPts val="1000"/>
              </a:spcAft>
            </a:pP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نوع </a:t>
            </a: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النشاط : 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مجموعات 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ثنائية.</a:t>
            </a:r>
            <a:endParaRPr lang="ar-KW" sz="3200" b="1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spcAft>
                <a:spcPts val="1000"/>
              </a:spcAft>
            </a:pP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المهارات </a:t>
            </a: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المكتسبة : الملاحظة ، 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التمييز ، 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التركيب.</a:t>
            </a:r>
            <a:endParaRPr lang="ar-KW" sz="3200" b="1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spcAft>
                <a:spcPts val="1000"/>
              </a:spcAft>
            </a:pP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المواد المستخدمة في النشاط 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</a:t>
            </a:r>
          </a:p>
          <a:p>
            <a:pPr>
              <a:spcAft>
                <a:spcPts val="1000"/>
              </a:spcAft>
            </a:pP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بطاريات مختلفة الأنواع والأحجام – مصابيح يدوية مختلفة الأنواع والأحجام – شموع – أسلاك – 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مغناطيسات.</a:t>
            </a:r>
          </a:p>
          <a:p>
            <a:pPr>
              <a:spcAft>
                <a:spcPts val="1000"/>
              </a:spcAft>
            </a:pP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زمن النشاط المقترح: 10 دقائق.</a:t>
            </a:r>
            <a:endParaRPr lang="ar-KW" sz="3200" b="1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357" y="528855"/>
            <a:ext cx="1960815" cy="2059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810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2" name="Picture 6" descr="http://tuvantamly.com.vn/wp-content/uploads/2015/05/tra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283" y="257834"/>
            <a:ext cx="11452757" cy="635798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123083" y="5185769"/>
            <a:ext cx="38411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مجموعة---</a:t>
            </a:r>
            <a:endParaRPr lang="en-US" sz="72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40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872896" y="851945"/>
            <a:ext cx="1079368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9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أسلوب التعلم النشط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4500" y="3429000"/>
            <a:ext cx="11188567" cy="2544582"/>
            <a:chOff x="462516" y="3960629"/>
            <a:chExt cx="11188567" cy="25445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516" y="4215809"/>
              <a:ext cx="5178056" cy="2289402"/>
            </a:xfrm>
            <a:prstGeom prst="rect">
              <a:avLst/>
            </a:prstGeom>
          </p:spPr>
        </p:pic>
        <p:pic>
          <p:nvPicPr>
            <p:cNvPr id="9" name="Picture 8" descr="نتيجة بحث الصور عن ‪active learning‬‏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59214" y="3960629"/>
              <a:ext cx="5591869" cy="2292442"/>
            </a:xfrm>
            <a:prstGeom prst="rect">
              <a:avLst/>
            </a:prstGeom>
            <a:noFill/>
          </p:spPr>
        </p:pic>
      </p:grpSp>
      <p:sp>
        <p:nvSpPr>
          <p:cNvPr id="10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0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5552516" y="968130"/>
            <a:ext cx="5905856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48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استراتيجية التعلم التعاوني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" y="584162"/>
            <a:ext cx="3683508" cy="2104174"/>
          </a:xfrm>
          <a:prstGeom prst="rect">
            <a:avLst/>
          </a:prstGeom>
        </p:spPr>
      </p:pic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552016" y="3544185"/>
            <a:ext cx="9087968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ar-KW" sz="44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يتم </a:t>
            </a:r>
            <a:r>
              <a:rPr lang="ar-KW" sz="44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توزيع المتعلمين على مجموعات مصغرة ليتعاونوا فيما بينهم </a:t>
            </a:r>
            <a:r>
              <a:rPr lang="ar-KW" sz="44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على إصدار </a:t>
            </a:r>
            <a:r>
              <a:rPr lang="ar-KW" sz="44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ضوءً </a:t>
            </a:r>
            <a:r>
              <a:rPr lang="ar-KW" sz="44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مستخدمين الأدوات التي </a:t>
            </a:r>
            <a:r>
              <a:rPr lang="ar-KW" sz="44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أمامهم.</a:t>
            </a:r>
            <a:endParaRPr lang="ar-KW" sz="44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مستطيل 7"/>
          <p:cNvSpPr/>
          <p:nvPr/>
        </p:nvSpPr>
        <p:spPr>
          <a:xfrm>
            <a:off x="5226850" y="2256157"/>
            <a:ext cx="6374308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48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طريقة تدريس العروض العملية</a:t>
            </a:r>
          </a:p>
        </p:txBody>
      </p:sp>
    </p:spTree>
    <p:extLst>
      <p:ext uri="{BB962C8B-B14F-4D97-AF65-F5344CB8AC3E}">
        <p14:creationId xmlns:p14="http://schemas.microsoft.com/office/powerpoint/2010/main" val="29911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4242816" y="1417143"/>
            <a:ext cx="7058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36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النشاط (2) : اكتشف ما يوجد داخل الصندوق</a:t>
            </a:r>
          </a:p>
        </p:txBody>
      </p:sp>
      <p:sp>
        <p:nvSpPr>
          <p:cNvPr id="11" name="مستطيل 7"/>
          <p:cNvSpPr/>
          <p:nvPr/>
        </p:nvSpPr>
        <p:spPr>
          <a:xfrm>
            <a:off x="1435608" y="2588862"/>
            <a:ext cx="9718904" cy="35599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>
              <a:spcAft>
                <a:spcPts val="1000"/>
              </a:spcAft>
            </a:pP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دع المتعلمين يكتشفون ما يوجد داخل الصندوق المظلم. </a:t>
            </a:r>
          </a:p>
          <a:p>
            <a:pPr>
              <a:spcAft>
                <a:spcPts val="1000"/>
              </a:spcAft>
            </a:pP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نوع 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النشاط : مجموعات (3-5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).</a:t>
            </a:r>
            <a:endParaRPr lang="ar-KW" sz="3200" b="1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spcAft>
                <a:spcPts val="1000"/>
              </a:spcAft>
            </a:pP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المهارات المكتسبة : التوقع ، 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الملاحظة.</a:t>
            </a:r>
            <a:endParaRPr lang="ar-KW" sz="3200" b="1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spcAft>
                <a:spcPts val="1000"/>
              </a:spcAft>
            </a:pP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المواد المستخدمة في النشاط : </a:t>
            </a:r>
            <a:r>
              <a:rPr lang="ar-KW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صندوق - بطاريات مختلفة الأنواع والأحجام – مصابيح يدوية مختلفة الأنواع 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والأحجام.</a:t>
            </a:r>
          </a:p>
          <a:p>
            <a:pPr>
              <a:spcAft>
                <a:spcPts val="1000"/>
              </a:spcAft>
            </a:pP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زمن النشاط المقترح: 5 دقائق.</a:t>
            </a:r>
            <a:r>
              <a:rPr lang="ar-KW" sz="3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ar-KW" sz="3200" b="1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78408" y="607732"/>
            <a:ext cx="2532888" cy="2272628"/>
            <a:chOff x="1261872" y="607732"/>
            <a:chExt cx="2249424" cy="19619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00" t="18572" r="32814" b="40921"/>
            <a:stretch/>
          </p:blipFill>
          <p:spPr>
            <a:xfrm>
              <a:off x="1261872" y="607732"/>
              <a:ext cx="2249424" cy="1961904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1993392" y="1657019"/>
              <a:ext cx="242316" cy="2074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318004" y="927813"/>
              <a:ext cx="251460" cy="173736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021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872896" y="851945"/>
            <a:ext cx="1079368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9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أسلوب التعلم النشط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4500" y="3429000"/>
            <a:ext cx="11188567" cy="2544582"/>
            <a:chOff x="462516" y="3960629"/>
            <a:chExt cx="11188567" cy="25445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516" y="4215809"/>
              <a:ext cx="5178056" cy="2289402"/>
            </a:xfrm>
            <a:prstGeom prst="rect">
              <a:avLst/>
            </a:prstGeom>
          </p:spPr>
        </p:pic>
        <p:pic>
          <p:nvPicPr>
            <p:cNvPr id="9" name="Picture 8" descr="نتيجة بحث الصور عن ‪active learning‬‏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59214" y="3960629"/>
              <a:ext cx="5591869" cy="2292442"/>
            </a:xfrm>
            <a:prstGeom prst="rect">
              <a:avLst/>
            </a:prstGeom>
            <a:noFill/>
          </p:spPr>
        </p:pic>
      </p:grpSp>
      <p:sp>
        <p:nvSpPr>
          <p:cNvPr id="10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460576" y="2301485"/>
            <a:ext cx="9087968" cy="4042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marL="571500" indent="-571500" algn="ctr">
              <a:spcAft>
                <a:spcPts val="1000"/>
              </a:spcAft>
              <a:buFontTx/>
              <a:buChar char="-"/>
            </a:pPr>
            <a:r>
              <a:rPr lang="ar-KW" sz="4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يتم وضع بطاقة لامعة داخل الصندوق والتأكد من أن تكون غرفة الفصل مظلمة تماماً.</a:t>
            </a:r>
          </a:p>
          <a:p>
            <a:pPr marL="571500" indent="-571500" algn="ctr">
              <a:spcAft>
                <a:spcPts val="1000"/>
              </a:spcAft>
              <a:buFontTx/>
              <a:buChar char="-"/>
            </a:pPr>
            <a:r>
              <a:rPr lang="ar-KW" sz="4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يجب الحرص على وجود فتحة أعلى الصندوق وأخرى في جانبه.</a:t>
            </a:r>
          </a:p>
          <a:p>
            <a:pPr marL="571500" indent="-571500" algn="ctr">
              <a:spcAft>
                <a:spcPts val="1000"/>
              </a:spcAft>
              <a:buFontTx/>
              <a:buChar char="-"/>
            </a:pPr>
            <a:r>
              <a:rPr lang="ar-KW" sz="4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الطلب من المتعلمين اكتشاف ما في الصندوق من خلال الأدوات التي أمامهم. </a:t>
            </a:r>
            <a:endParaRPr lang="ar-KW" sz="40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34440" y="420624"/>
            <a:ext cx="2212848" cy="1764792"/>
            <a:chOff x="1261872" y="607732"/>
            <a:chExt cx="2249424" cy="196190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00" t="18572" r="32814" b="40921"/>
            <a:stretch/>
          </p:blipFill>
          <p:spPr>
            <a:xfrm>
              <a:off x="1261872" y="607732"/>
              <a:ext cx="2249424" cy="1961904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1993392" y="1657019"/>
              <a:ext cx="242316" cy="2074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318004" y="927813"/>
              <a:ext cx="251460" cy="173736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مستطيل 7"/>
          <p:cNvSpPr/>
          <p:nvPr/>
        </p:nvSpPr>
        <p:spPr>
          <a:xfrm>
            <a:off x="4797082" y="976426"/>
            <a:ext cx="6374308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48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طريقة تدريس العروض العملية</a:t>
            </a:r>
          </a:p>
        </p:txBody>
      </p:sp>
    </p:spTree>
    <p:extLst>
      <p:ext uri="{BB962C8B-B14F-4D97-AF65-F5344CB8AC3E}">
        <p14:creationId xmlns:p14="http://schemas.microsoft.com/office/powerpoint/2010/main" val="349480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4971872" y="1724242"/>
            <a:ext cx="6125312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44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النشاط (3) : مصادر الضوء</a:t>
            </a:r>
          </a:p>
        </p:txBody>
      </p:sp>
      <p:sp>
        <p:nvSpPr>
          <p:cNvPr id="11" name="مستطيل 7"/>
          <p:cNvSpPr/>
          <p:nvPr/>
        </p:nvSpPr>
        <p:spPr>
          <a:xfrm>
            <a:off x="699160" y="3842312"/>
            <a:ext cx="10793680" cy="20108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>
              <a:spcAft>
                <a:spcPts val="1000"/>
              </a:spcAft>
            </a:pPr>
            <a:r>
              <a:rPr lang="ar-KW" sz="3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نوع </a:t>
            </a:r>
            <a:r>
              <a:rPr lang="ar-KW" sz="36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النشاط : فردي</a:t>
            </a:r>
          </a:p>
          <a:p>
            <a:pPr>
              <a:spcAft>
                <a:spcPts val="1000"/>
              </a:spcAft>
            </a:pPr>
            <a:r>
              <a:rPr lang="ar-KW" sz="36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المهارات المكتسبة : الملاحظة ، التمييز</a:t>
            </a:r>
          </a:p>
          <a:p>
            <a:pPr>
              <a:spcAft>
                <a:spcPts val="1000"/>
              </a:spcAft>
            </a:pPr>
            <a:r>
              <a:rPr lang="ar-KW" sz="36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المواد المستخدمة في النشاط : مصورات لمصادر ضوء مختلفة</a:t>
            </a:r>
          </a:p>
        </p:txBody>
      </p:sp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96" y="417816"/>
            <a:ext cx="2719324" cy="271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699160" y="1086442"/>
            <a:ext cx="10793680" cy="18825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marL="571500" indent="-571500" algn="ctr">
              <a:spcAft>
                <a:spcPts val="1000"/>
              </a:spcAft>
              <a:buFontTx/>
              <a:buChar char="-"/>
            </a:pPr>
            <a:r>
              <a:rPr lang="ar-KW" sz="3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ألصق صوراً لمصادر الضوء لصنع لوحة </a:t>
            </a:r>
          </a:p>
          <a:p>
            <a:pPr algn="ctr">
              <a:spcAft>
                <a:spcPts val="1000"/>
              </a:spcAft>
            </a:pPr>
            <a:r>
              <a:rPr lang="ar-KW" sz="3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دع المتعلمين يصنعون لوحة لمصادر الضوء من خلال اختيار الصور وإضافة رسومات للوحة. </a:t>
            </a:r>
          </a:p>
        </p:txBody>
      </p:sp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89" y="3745888"/>
            <a:ext cx="2216000" cy="22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9491" y="3586924"/>
            <a:ext cx="1646509" cy="2374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04" y="3794760"/>
            <a:ext cx="1128617" cy="22572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312" y="4055451"/>
            <a:ext cx="1770888" cy="17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699160" y="2644170"/>
            <a:ext cx="1079368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9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الأمن والسلامة</a:t>
            </a:r>
          </a:p>
        </p:txBody>
      </p:sp>
      <p:sp>
        <p:nvSpPr>
          <p:cNvPr id="4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699160" y="655597"/>
            <a:ext cx="1079368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3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مناقشة المتعلمين حول السلوكيات الصحيحة والخاطئة عند التعامل مع الضوء في الفصل أو المدرسة. </a:t>
            </a:r>
          </a:p>
        </p:txBody>
      </p:sp>
      <p:sp>
        <p:nvSpPr>
          <p:cNvPr id="8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1618" y="2726110"/>
            <a:ext cx="2464601" cy="2305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80300" y="2021166"/>
            <a:ext cx="1724025" cy="2647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6575" y="3491474"/>
            <a:ext cx="2009775" cy="2276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3023" y="2358152"/>
            <a:ext cx="3114675" cy="9869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0266" y="1766033"/>
            <a:ext cx="227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استراتيجية</a:t>
            </a:r>
            <a:endParaRPr lang="en-US" sz="36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17161" y="4834356"/>
            <a:ext cx="850302" cy="433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76311" y="5901546"/>
            <a:ext cx="850302" cy="433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58767" y="5295133"/>
            <a:ext cx="850302" cy="433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8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7"/>
          <p:cNvSpPr/>
          <p:nvPr/>
        </p:nvSpPr>
        <p:spPr>
          <a:xfrm>
            <a:off x="699160" y="538309"/>
            <a:ext cx="1079368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>
              <a:spcAft>
                <a:spcPts val="1000"/>
              </a:spcAft>
            </a:pPr>
            <a:r>
              <a:rPr lang="ar-KW" sz="3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تنبيه المتعلمين إلى وضع نظارة شمسية لحماية عيونهم من ضوء الشمس المباشر ، وإلى عدم النظر مباشرة إلى أشعة الشمس.</a:t>
            </a:r>
          </a:p>
        </p:txBody>
      </p:sp>
      <p:sp>
        <p:nvSpPr>
          <p:cNvPr id="8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3338" y="2883995"/>
            <a:ext cx="2133600" cy="2133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2669" y="2902239"/>
            <a:ext cx="2133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مستطيل 7"/>
          <p:cNvSpPr/>
          <p:nvPr/>
        </p:nvSpPr>
        <p:spPr>
          <a:xfrm>
            <a:off x="699160" y="1875360"/>
            <a:ext cx="3314755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36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اربط بين الصورتين</a:t>
            </a:r>
          </a:p>
        </p:txBody>
      </p:sp>
    </p:spTree>
    <p:extLst>
      <p:ext uri="{BB962C8B-B14F-4D97-AF65-F5344CB8AC3E}">
        <p14:creationId xmlns:p14="http://schemas.microsoft.com/office/powerpoint/2010/main" val="419416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56" y="1910316"/>
            <a:ext cx="60960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7684" y="623459"/>
            <a:ext cx="957346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8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</a:t>
            </a:r>
            <a:r>
              <a:rPr lang="ar-KW" sz="8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مشاركة الفعالة</a:t>
            </a:r>
            <a:endParaRPr lang="ar-KW" sz="7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74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7"/>
          <p:cNvSpPr/>
          <p:nvPr/>
        </p:nvSpPr>
        <p:spPr>
          <a:xfrm>
            <a:off x="699160" y="738129"/>
            <a:ext cx="10793680" cy="1200329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>
              <a:spcAft>
                <a:spcPts val="1000"/>
              </a:spcAft>
            </a:pPr>
            <a:r>
              <a:rPr lang="ar-KW" sz="3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تنبيه المتعلمين إلى زيارة طبيب العيون بشكل دوري ، وإلى عدم فرك العينين.</a:t>
            </a:r>
            <a:r>
              <a:rPr lang="en-US" sz="3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ar-KW" sz="3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( اربط بين الصور التالية )</a:t>
            </a:r>
          </a:p>
        </p:txBody>
      </p:sp>
      <p:sp>
        <p:nvSpPr>
          <p:cNvPr id="8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911" y="2419009"/>
            <a:ext cx="3165117" cy="3236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6387" y="2509161"/>
            <a:ext cx="2152650" cy="3015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8276" y="2509161"/>
            <a:ext cx="2381250" cy="31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699160" y="2644170"/>
            <a:ext cx="1079368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9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الكلمات الجديدة</a:t>
            </a:r>
          </a:p>
        </p:txBody>
      </p:sp>
      <p:sp>
        <p:nvSpPr>
          <p:cNvPr id="4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4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7"/>
          <p:cNvSpPr/>
          <p:nvPr/>
        </p:nvSpPr>
        <p:spPr>
          <a:xfrm>
            <a:off x="8312209" y="4295812"/>
            <a:ext cx="3353392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9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ضوء</a:t>
            </a:r>
          </a:p>
        </p:txBody>
      </p:sp>
      <p:sp>
        <p:nvSpPr>
          <p:cNvPr id="4" name="مستطيل 7"/>
          <p:cNvSpPr/>
          <p:nvPr/>
        </p:nvSpPr>
        <p:spPr>
          <a:xfrm>
            <a:off x="744828" y="4295812"/>
            <a:ext cx="3353392" cy="1569660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9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مصباح</a:t>
            </a:r>
          </a:p>
        </p:txBody>
      </p:sp>
      <p:sp>
        <p:nvSpPr>
          <p:cNvPr id="7" name="مستطيل 7"/>
          <p:cNvSpPr/>
          <p:nvPr/>
        </p:nvSpPr>
        <p:spPr>
          <a:xfrm>
            <a:off x="2022908" y="695491"/>
            <a:ext cx="8146183" cy="769441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44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اجمع الأحرف الأولى من الصور التالية</a:t>
            </a:r>
            <a:endParaRPr lang="en-US" sz="44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مستطيل 7"/>
          <p:cNvSpPr/>
          <p:nvPr/>
        </p:nvSpPr>
        <p:spPr>
          <a:xfrm>
            <a:off x="4560233" y="4295812"/>
            <a:ext cx="3353392" cy="156966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9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شمس</a:t>
            </a:r>
          </a:p>
        </p:txBody>
      </p:sp>
      <p:sp>
        <p:nvSpPr>
          <p:cNvPr id="2" name="Rectangle 1"/>
          <p:cNvSpPr/>
          <p:nvPr/>
        </p:nvSpPr>
        <p:spPr>
          <a:xfrm>
            <a:off x="8205048" y="2082387"/>
            <a:ext cx="3353392" cy="1431702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6614" y="2299438"/>
            <a:ext cx="842962" cy="842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17486" y="2257302"/>
            <a:ext cx="997739" cy="10818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2277" y="2054584"/>
            <a:ext cx="3887732" cy="1431702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79223" y="2054584"/>
            <a:ext cx="3353392" cy="1431702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3759" y="2285682"/>
            <a:ext cx="859866" cy="10459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5782" y="2218459"/>
            <a:ext cx="513321" cy="11787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40671" y="2169065"/>
            <a:ext cx="975130" cy="12410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4219" y="2260770"/>
            <a:ext cx="679279" cy="10749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92958" y="2118202"/>
            <a:ext cx="787286" cy="12607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192" y="2118202"/>
            <a:ext cx="737743" cy="12708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63193" y="2119286"/>
            <a:ext cx="1157885" cy="1241733"/>
          </a:xfrm>
          <a:prstGeom prst="rect">
            <a:avLst/>
          </a:prstGeom>
        </p:spPr>
      </p:pic>
      <p:sp>
        <p:nvSpPr>
          <p:cNvPr id="21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sp>
        <p:nvSpPr>
          <p:cNvPr id="23" name="مستطيل 7"/>
          <p:cNvSpPr/>
          <p:nvPr/>
        </p:nvSpPr>
        <p:spPr>
          <a:xfrm>
            <a:off x="8462597" y="2235580"/>
            <a:ext cx="801306" cy="11079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6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ء</a:t>
            </a:r>
          </a:p>
        </p:txBody>
      </p:sp>
      <p:sp>
        <p:nvSpPr>
          <p:cNvPr id="24" name="مستطيل 7"/>
          <p:cNvSpPr/>
          <p:nvPr/>
        </p:nvSpPr>
        <p:spPr>
          <a:xfrm>
            <a:off x="1281114" y="2223668"/>
            <a:ext cx="801306" cy="11079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6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</a:t>
            </a:r>
          </a:p>
        </p:txBody>
      </p:sp>
    </p:spTree>
    <p:extLst>
      <p:ext uri="{BB962C8B-B14F-4D97-AF65-F5344CB8AC3E}">
        <p14:creationId xmlns:p14="http://schemas.microsoft.com/office/powerpoint/2010/main" val="402397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5559552" y="836009"/>
            <a:ext cx="5503520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7200" b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الأنشطة الإضافية</a:t>
            </a:r>
            <a:endParaRPr lang="ar-KW" sz="7200" b="1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0" y="1262366"/>
            <a:ext cx="3871390" cy="3964516"/>
          </a:xfrm>
          <a:prstGeom prst="rect">
            <a:avLst/>
          </a:prstGeom>
        </p:spPr>
      </p:pic>
      <p:sp>
        <p:nvSpPr>
          <p:cNvPr id="6" name="مستطيل 7"/>
          <p:cNvSpPr/>
          <p:nvPr/>
        </p:nvSpPr>
        <p:spPr>
          <a:xfrm>
            <a:off x="5559552" y="2827019"/>
            <a:ext cx="5503520" cy="31752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48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يمكن استخدام هذه الأنشطة لقياس مستوى الأداء </a:t>
            </a:r>
          </a:p>
          <a:p>
            <a:pPr algn="ctr">
              <a:spcAft>
                <a:spcPts val="1000"/>
              </a:spcAft>
            </a:pPr>
            <a:r>
              <a:rPr lang="ar-KW" sz="48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( الأقل من المعيار والأعلى من المعيار )</a:t>
            </a:r>
          </a:p>
        </p:txBody>
      </p:sp>
    </p:spTree>
    <p:extLst>
      <p:ext uri="{BB962C8B-B14F-4D97-AF65-F5344CB8AC3E}">
        <p14:creationId xmlns:p14="http://schemas.microsoft.com/office/powerpoint/2010/main" val="1909040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69098" y="1724216"/>
          <a:ext cx="8128000" cy="3195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15977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5977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6929" y="1819641"/>
            <a:ext cx="3773510" cy="13932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6297" y="3429001"/>
            <a:ext cx="3758215" cy="1370052"/>
          </a:xfrm>
          <a:prstGeom prst="rect">
            <a:avLst/>
          </a:prstGeom>
        </p:spPr>
      </p:pic>
      <p:sp>
        <p:nvSpPr>
          <p:cNvPr id="11" name="مستطيل 7"/>
          <p:cNvSpPr/>
          <p:nvPr/>
        </p:nvSpPr>
        <p:spPr>
          <a:xfrm>
            <a:off x="2688981" y="616157"/>
            <a:ext cx="7288234" cy="769441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44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ما الرابط المشترك بين الصور الأربعة ؟</a:t>
            </a:r>
            <a:endParaRPr lang="en-US" sz="44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مستطيل 7"/>
          <p:cNvSpPr/>
          <p:nvPr/>
        </p:nvSpPr>
        <p:spPr>
          <a:xfrm>
            <a:off x="4058053" y="5258346"/>
            <a:ext cx="4550090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endParaRPr lang="en-US" sz="44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86929" y="3429000"/>
            <a:ext cx="3773510" cy="13932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6297" y="1755246"/>
            <a:ext cx="3773510" cy="139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9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699159" y="708701"/>
            <a:ext cx="10793680" cy="1200329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3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اعرض صور لأماكن مختلفة ، </a:t>
            </a:r>
            <a:r>
              <a:rPr lang="ar-KW" sz="3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واطلب </a:t>
            </a:r>
            <a:r>
              <a:rPr lang="ar-KW" sz="3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من المتعلمين رسم مصدر الضوء المناسب </a:t>
            </a:r>
            <a:r>
              <a:rPr lang="ar-KW" sz="3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للمكان:</a:t>
            </a:r>
            <a:endParaRPr lang="ar-KW" sz="3600" b="1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7023" y="2369713"/>
            <a:ext cx="2695575" cy="2563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399" y="2369712"/>
            <a:ext cx="2695575" cy="2563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8211" y="2369713"/>
            <a:ext cx="2695575" cy="2563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مستطيل 7"/>
          <p:cNvSpPr/>
          <p:nvPr/>
        </p:nvSpPr>
        <p:spPr>
          <a:xfrm>
            <a:off x="8277023" y="5394231"/>
            <a:ext cx="2749251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>
              <a:spcAft>
                <a:spcPts val="1000"/>
              </a:spcAft>
            </a:pPr>
            <a:endParaRPr lang="en-US" sz="44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مستطيل 7"/>
          <p:cNvSpPr/>
          <p:nvPr/>
        </p:nvSpPr>
        <p:spPr>
          <a:xfrm>
            <a:off x="1165723" y="5394229"/>
            <a:ext cx="2749251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>
              <a:spcAft>
                <a:spcPts val="1000"/>
              </a:spcAft>
            </a:pPr>
            <a:endParaRPr lang="en-US" sz="44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مستطيل 7"/>
          <p:cNvSpPr/>
          <p:nvPr/>
        </p:nvSpPr>
        <p:spPr>
          <a:xfrm>
            <a:off x="4748211" y="5394231"/>
            <a:ext cx="2749251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>
              <a:spcAft>
                <a:spcPts val="1000"/>
              </a:spcAft>
            </a:pPr>
            <a:endParaRPr lang="en-US" sz="44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7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03"/>
          <p:cNvSpPr/>
          <p:nvPr/>
        </p:nvSpPr>
        <p:spPr>
          <a:xfrm>
            <a:off x="1828800" y="908864"/>
            <a:ext cx="8534400" cy="656590"/>
          </a:xfrm>
          <a:prstGeom prst="rect">
            <a:avLst/>
          </a:prstGeom>
          <a:solidFill>
            <a:srgbClr val="00FFFF"/>
          </a:solidFill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50800" tIns="50800" rIns="50800" bIns="50800" anchor="ctr">
            <a:spAutoFit/>
          </a:bodyPr>
          <a:lstStyle/>
          <a:p>
            <a:pPr algn="ctr">
              <a:defRPr sz="4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ar-KW" sz="3600" b="1" dirty="0" smtClean="0"/>
              <a:t>اذكر مصدر الضوء الذي </a:t>
            </a:r>
            <a:r>
              <a:rPr lang="ar-KW" sz="3600" b="1" u="sng" dirty="0" smtClean="0"/>
              <a:t>لم</a:t>
            </a:r>
            <a:r>
              <a:rPr lang="ar-KW" sz="3600" b="1" dirty="0" smtClean="0"/>
              <a:t> يُستخدم أبداً في الزمن القديم                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2446" y="2135825"/>
            <a:ext cx="7731095" cy="3317702"/>
          </a:xfrm>
          <a:prstGeom prst="rect">
            <a:avLst/>
          </a:prstGeom>
        </p:spPr>
      </p:pic>
      <p:sp>
        <p:nvSpPr>
          <p:cNvPr id="14" name="مستطيل 7"/>
          <p:cNvSpPr/>
          <p:nvPr/>
        </p:nvSpPr>
        <p:spPr>
          <a:xfrm>
            <a:off x="4253330" y="5623788"/>
            <a:ext cx="3349326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>
              <a:spcAft>
                <a:spcPts val="1000"/>
              </a:spcAft>
            </a:pPr>
            <a:endParaRPr lang="en-US" sz="44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0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11" y="1001698"/>
            <a:ext cx="7075967" cy="4819600"/>
          </a:xfrm>
          <a:prstGeom prst="rect">
            <a:avLst/>
          </a:prstGeom>
        </p:spPr>
      </p:pic>
      <p:sp>
        <p:nvSpPr>
          <p:cNvPr id="3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0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3258" y="1578428"/>
            <a:ext cx="4169228" cy="4169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8991" y="1551214"/>
            <a:ext cx="6159138" cy="3755572"/>
          </a:xfrm>
          <a:prstGeom prst="rect">
            <a:avLst/>
          </a:prstGeom>
        </p:spPr>
      </p:pic>
      <p:sp>
        <p:nvSpPr>
          <p:cNvPr id="7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11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8149" y="5208170"/>
            <a:ext cx="1678517" cy="1184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1707" y="5166721"/>
            <a:ext cx="1576399" cy="1177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8407" y="5103856"/>
            <a:ext cx="1622927" cy="1232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مستطيل 7"/>
          <p:cNvSpPr/>
          <p:nvPr/>
        </p:nvSpPr>
        <p:spPr>
          <a:xfrm>
            <a:off x="712631" y="2056789"/>
            <a:ext cx="10766738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KW" sz="3200" b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الكفاية الخاصة:1-2 </a:t>
            </a:r>
            <a:r>
              <a:rPr lang="ar-KW" sz="3200" b="1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</a:rPr>
              <a:t>يتعرف</a:t>
            </a:r>
            <a:r>
              <a:rPr lang="ar-KW" sz="3200" b="1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ar-KW" sz="32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</a:rPr>
              <a:t>على مصادر الصوت والضوء والحرارة في المنزل والمدرسة </a:t>
            </a:r>
            <a:r>
              <a:rPr lang="ar-KW" sz="3200" b="1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</a:rPr>
              <a:t>وفائدتها.</a:t>
            </a:r>
            <a:endParaRPr lang="en-US" sz="3200" b="1" dirty="0">
              <a:solidFill>
                <a:schemeClr val="dk1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11" name="مستطيل 7"/>
          <p:cNvSpPr/>
          <p:nvPr/>
        </p:nvSpPr>
        <p:spPr>
          <a:xfrm>
            <a:off x="712631" y="647773"/>
            <a:ext cx="10766738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KW" sz="3200" b="1" dirty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الكفاية </a:t>
            </a:r>
            <a:r>
              <a:rPr lang="ar-KW" sz="3200" b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العامة: (</a:t>
            </a:r>
            <a:r>
              <a:rPr lang="ar-KW" sz="3200" b="1" dirty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1) </a:t>
            </a:r>
            <a:r>
              <a:rPr lang="ar-SA" sz="32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</a:rPr>
              <a:t>تفسير و تحليل الصفات و السلوك و الظواهر و العمليات في الأشياء الحية و الأشياء غير الحية من خلال الملاحظة و التفسير </a:t>
            </a:r>
            <a:r>
              <a:rPr lang="ar-SA" sz="3200" b="1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</a:rPr>
              <a:t>الموجه</a:t>
            </a:r>
            <a:r>
              <a:rPr lang="ar-KW" sz="3200" b="1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</a:rPr>
              <a:t>.</a:t>
            </a:r>
            <a:r>
              <a:rPr lang="ar-SA" sz="3200" dirty="0" smtClean="0"/>
              <a:t> </a:t>
            </a:r>
            <a:endParaRPr lang="en-US" sz="3200" b="1" dirty="0">
              <a:solidFill>
                <a:schemeClr val="dk1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12" name="مستطيل 7"/>
          <p:cNvSpPr/>
          <p:nvPr/>
        </p:nvSpPr>
        <p:spPr>
          <a:xfrm>
            <a:off x="712631" y="3504528"/>
            <a:ext cx="1076673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KW" sz="3200" b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معيار المنهج:1-2 </a:t>
            </a:r>
            <a:r>
              <a:rPr lang="ar-KW" sz="3200" b="1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</a:rPr>
              <a:t>يصف ويتعرف على مصادر الصوت والضوء والحرارة المختلفة في المنزل والمدرسة وفائدتها.</a:t>
            </a:r>
            <a:endParaRPr lang="en-US" sz="3200" b="1" dirty="0">
              <a:solidFill>
                <a:schemeClr val="dk1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13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sp>
        <p:nvSpPr>
          <p:cNvPr id="14" name="مستطيل 7"/>
          <p:cNvSpPr/>
          <p:nvPr/>
        </p:nvSpPr>
        <p:spPr>
          <a:xfrm>
            <a:off x="8637316" y="5507805"/>
            <a:ext cx="231403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KW" sz="3200" b="1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نطاق: </a:t>
            </a:r>
            <a:r>
              <a:rPr lang="ar-KW" sz="32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</a:rPr>
              <a:t>الحقائق</a:t>
            </a:r>
            <a:endParaRPr lang="en-US" sz="3200" b="1" dirty="0">
              <a:solidFill>
                <a:schemeClr val="dk1"/>
              </a:solidFill>
              <a:latin typeface="Arial Black"/>
              <a:ea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4340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699160" y="2818881"/>
            <a:ext cx="10793680" cy="1569660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9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مصادر الصوت من حولنا</a:t>
            </a:r>
          </a:p>
        </p:txBody>
      </p:sp>
      <p:sp>
        <p:nvSpPr>
          <p:cNvPr id="4" name="مستطيل 7"/>
          <p:cNvSpPr/>
          <p:nvPr/>
        </p:nvSpPr>
        <p:spPr>
          <a:xfrm>
            <a:off x="3992368" y="644977"/>
            <a:ext cx="4478608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44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الحصة </a:t>
            </a:r>
            <a:r>
              <a:rPr lang="ar-KW" sz="44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( 1 من 3 ) </a:t>
            </a:r>
          </a:p>
        </p:txBody>
      </p:sp>
      <p:sp>
        <p:nvSpPr>
          <p:cNvPr id="6" name="مستطيل 7"/>
          <p:cNvSpPr/>
          <p:nvPr/>
        </p:nvSpPr>
        <p:spPr>
          <a:xfrm>
            <a:off x="3992368" y="1613796"/>
            <a:ext cx="447860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48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عنوان الدرس:</a:t>
            </a:r>
            <a:endParaRPr lang="ar-KW" sz="48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544" y="501045"/>
            <a:ext cx="21336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57" y="4587918"/>
            <a:ext cx="10035286" cy="18269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39" y="644977"/>
            <a:ext cx="1845945" cy="1732928"/>
          </a:xfrm>
          <a:prstGeom prst="rect">
            <a:avLst/>
          </a:prstGeom>
        </p:spPr>
      </p:pic>
      <p:sp>
        <p:nvSpPr>
          <p:cNvPr id="9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44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7"/>
          <p:cNvSpPr/>
          <p:nvPr/>
        </p:nvSpPr>
        <p:spPr>
          <a:xfrm>
            <a:off x="1737360" y="2644170"/>
            <a:ext cx="8959952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ar-KW" sz="96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النشاط التحفيزي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310" y="4434680"/>
            <a:ext cx="3105150" cy="18630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605" y="521152"/>
            <a:ext cx="3240300" cy="2003108"/>
          </a:xfrm>
          <a:prstGeom prst="rect">
            <a:avLst/>
          </a:prstGeom>
        </p:spPr>
      </p:pic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1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046TGp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3399"/>
        </a:dk1>
        <a:lt1>
          <a:srgbClr val="FFFFFF"/>
        </a:lt1>
        <a:dk2>
          <a:srgbClr val="0C83B8"/>
        </a:dk2>
        <a:lt2>
          <a:srgbClr val="FFFFCC"/>
        </a:lt2>
        <a:accent1>
          <a:srgbClr val="557FE7"/>
        </a:accent1>
        <a:accent2>
          <a:srgbClr val="38BA7C"/>
        </a:accent2>
        <a:accent3>
          <a:srgbClr val="AAC1D8"/>
        </a:accent3>
        <a:accent4>
          <a:srgbClr val="DADADA"/>
        </a:accent4>
        <a:accent5>
          <a:srgbClr val="B4C0F1"/>
        </a:accent5>
        <a:accent6>
          <a:srgbClr val="32A870"/>
        </a:accent6>
        <a:hlink>
          <a:srgbClr val="9351C9"/>
        </a:hlink>
        <a:folHlink>
          <a:srgbClr val="28C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2">
        <a:dk1>
          <a:srgbClr val="969696"/>
        </a:dk1>
        <a:lt1>
          <a:srgbClr val="FFFFFF"/>
        </a:lt1>
        <a:dk2>
          <a:srgbClr val="843520"/>
        </a:dk2>
        <a:lt2>
          <a:srgbClr val="FFFFCC"/>
        </a:lt2>
        <a:accent1>
          <a:srgbClr val="CFA12D"/>
        </a:accent1>
        <a:accent2>
          <a:srgbClr val="5C8F39"/>
        </a:accent2>
        <a:accent3>
          <a:srgbClr val="C2AEAB"/>
        </a:accent3>
        <a:accent4>
          <a:srgbClr val="DADADA"/>
        </a:accent4>
        <a:accent5>
          <a:srgbClr val="E4CDAD"/>
        </a:accent5>
        <a:accent6>
          <a:srgbClr val="538133"/>
        </a:accent6>
        <a:hlink>
          <a:srgbClr val="4A92E2"/>
        </a:hlink>
        <a:folHlink>
          <a:srgbClr val="4AC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3">
        <a:dk1>
          <a:srgbClr val="969696"/>
        </a:dk1>
        <a:lt1>
          <a:srgbClr val="FFFFFF"/>
        </a:lt1>
        <a:dk2>
          <a:srgbClr val="134B2E"/>
        </a:dk2>
        <a:lt2>
          <a:srgbClr val="DAEEA2"/>
        </a:lt2>
        <a:accent1>
          <a:srgbClr val="C3C03C"/>
        </a:accent1>
        <a:accent2>
          <a:srgbClr val="43A98E"/>
        </a:accent2>
        <a:accent3>
          <a:srgbClr val="AAB1AD"/>
        </a:accent3>
        <a:accent4>
          <a:srgbClr val="DADADA"/>
        </a:accent4>
        <a:accent5>
          <a:srgbClr val="DEDCAF"/>
        </a:accent5>
        <a:accent6>
          <a:srgbClr val="3C9980"/>
        </a:accent6>
        <a:hlink>
          <a:srgbClr val="98C385"/>
        </a:hlink>
        <a:folHlink>
          <a:srgbClr val="D0AA2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1079</Words>
  <Application>Microsoft Office PowerPoint</Application>
  <PresentationFormat>Custom</PresentationFormat>
  <Paragraphs>168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Office Theme</vt:lpstr>
      <vt:lpstr>F046TGp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TOSHIBA`</dc:creator>
  <cp:lastModifiedBy>lenovo</cp:lastModifiedBy>
  <cp:revision>27</cp:revision>
  <dcterms:modified xsi:type="dcterms:W3CDTF">2017-02-04T13:31:42Z</dcterms:modified>
</cp:coreProperties>
</file>