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46"/>
  </p:notesMasterIdLst>
  <p:sldIdLst>
    <p:sldId id="277" r:id="rId2"/>
    <p:sldId id="256" r:id="rId3"/>
    <p:sldId id="267" r:id="rId4"/>
    <p:sldId id="295" r:id="rId5"/>
    <p:sldId id="257" r:id="rId6"/>
    <p:sldId id="259" r:id="rId7"/>
    <p:sldId id="278" r:id="rId8"/>
    <p:sldId id="316" r:id="rId9"/>
    <p:sldId id="261" r:id="rId10"/>
    <p:sldId id="263" r:id="rId11"/>
    <p:sldId id="317" r:id="rId12"/>
    <p:sldId id="318" r:id="rId13"/>
    <p:sldId id="279" r:id="rId14"/>
    <p:sldId id="280" r:id="rId15"/>
    <p:sldId id="296" r:id="rId16"/>
    <p:sldId id="281" r:id="rId17"/>
    <p:sldId id="297" r:id="rId18"/>
    <p:sldId id="298" r:id="rId19"/>
    <p:sldId id="283" r:id="rId20"/>
    <p:sldId id="311" r:id="rId21"/>
    <p:sldId id="312" r:id="rId22"/>
    <p:sldId id="315" r:id="rId23"/>
    <p:sldId id="284" r:id="rId24"/>
    <p:sldId id="286" r:id="rId25"/>
    <p:sldId id="314" r:id="rId26"/>
    <p:sldId id="287" r:id="rId27"/>
    <p:sldId id="288" r:id="rId28"/>
    <p:sldId id="289" r:id="rId29"/>
    <p:sldId id="290" r:id="rId30"/>
    <p:sldId id="291" r:id="rId31"/>
    <p:sldId id="307" r:id="rId32"/>
    <p:sldId id="308" r:id="rId33"/>
    <p:sldId id="309" r:id="rId34"/>
    <p:sldId id="310" r:id="rId35"/>
    <p:sldId id="292" r:id="rId36"/>
    <p:sldId id="299" r:id="rId37"/>
    <p:sldId id="293" r:id="rId38"/>
    <p:sldId id="294" r:id="rId39"/>
    <p:sldId id="301" r:id="rId40"/>
    <p:sldId id="300" r:id="rId41"/>
    <p:sldId id="302" r:id="rId42"/>
    <p:sldId id="303" r:id="rId43"/>
    <p:sldId id="304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>
        <p:scale>
          <a:sx n="76" d="100"/>
          <a:sy n="76" d="100"/>
        </p:scale>
        <p:origin x="-12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7921634-EC9C-47A6-AB94-1F5C464AF180}" type="datetimeFigureOut">
              <a:rPr lang="ar-KW" smtClean="0"/>
              <a:pPr/>
              <a:t>13/05/1438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995FD11-DECB-4795-B670-D15E788A5681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27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5FD11-DECB-4795-B670-D15E788A5681}" type="slidenum">
              <a:rPr lang="ar-KW" smtClean="0"/>
              <a:pPr/>
              <a:t>40</a:t>
            </a:fld>
            <a:endParaRPr lang="ar-K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A7E3-807E-4E6E-A67B-8DC0D625354B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119F6-D411-4587-B2D1-9334F1227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om.kw/url?url=http://www.albayan.ae/balsam/safety/2013-05-31-1.1894830&amp;rct=j&amp;frm=1&amp;q=&amp;esrc=s&amp;sa=U&amp;ved=0ahUKEwjo4MfjhPzRAhUL2GMKHbB5CFkQwW4IHzAF&amp;usg=AFQjCNG9htalhIZ8RvTVZTBYClZsGiKyi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kw/url?url=http://www.mawtenalakhbar.com/news.php?action=show&amp;id=18096&amp;rct=j&amp;frm=1&amp;q=&amp;esrc=s&amp;sa=U&amp;ved=0ahUKEwizq_zchvzRAhVO0GMKHTSECG8QwW4IGTAC&amp;usg=AFQjCNEKyPX-pcu0OXLecHGj_bhR4bZ4Kg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www.google.com.kw/url?url=http://www.kobani.net/kobani47603/&amp;rct=j&amp;frm=1&amp;q=&amp;esrc=s&amp;sa=U&amp;ved=0ahUKEwjo4MfjhPzRAhUL2GMKHbB5CFkQwW4IJTAI&amp;usg=AFQjCNGvSRQ1bIksGGrF5HlK5qjsoDsrm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.kw/url?url=http://ar.gofreedownload.net/free-vector/vector-clip-art/electric-spark-clip-art-125874/&amp;rct=j&amp;frm=1&amp;q=&amp;esrc=s&amp;sa=U&amp;ved=0ahUKEwiWv7C_gvzRAhVX3WMKHecHDskQwW4IFTAA&amp;usg=AFQjCNELHiBGjCSMWtBvv7SeCVjL3rdzC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www.google.com.kw/url?url=http://www.lafamille-lb.org/article.php?id=%204307&amp;cid=%20268&amp;rct=j&amp;frm=1&amp;q=&amp;esrc=s&amp;sa=U&amp;ved=0ahUKEwiOuNjagvzRAhUJ6WMKHVW6AGAQwW4IGTAC&amp;usg=AFQjCNEjguJOTzVIiP-tbbSpJO0zsfMHPQ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kw/url?url=http://vb.3dlat.net/showthread.php?t=209472&amp;rct=j&amp;frm=1&amp;q=&amp;esrc=s&amp;sa=U&amp;ved=0ahUKEwithuOw_fvRAhWJ8YMKHZPABwA4KBDBbggjMAc&amp;usg=AFQjCNFBfHo6kvK_aPZydLMcgdiXJ57ORg" TargetMode="External"/><Relationship Id="rId13" Type="http://schemas.openxmlformats.org/officeDocument/2006/relationships/image" Target="../media/image42.jpeg"/><Relationship Id="rId18" Type="http://schemas.openxmlformats.org/officeDocument/2006/relationships/hyperlink" Target="http://www.google.com.kw/url?url=http://ar.clipshrine.com/%D8%A8%D8%B7%D8%A7%D8%B1%D9%8A%D9%87-%D8%AC%D8%A7%D9%81%D9%87-%D8%B9%D9%85%D9%88%D8%AF-%D8%AC%D8%A7%D9%81-%D8%B7%D8%A7%D9%82%D9%87-10985-medium.html&amp;rct=j&amp;frm=1&amp;q=&amp;esrc=s&amp;sa=U&amp;ved=0ahUKEwj_tObT_vvRAhXH7YMKHS2xAb8QwW4IOTAS&amp;usg=AFQjCNFGaLq0Z5li2oppnzXLf4FxxJUyLg" TargetMode="External"/><Relationship Id="rId26" Type="http://schemas.openxmlformats.org/officeDocument/2006/relationships/hyperlink" Target="https://www.google.com.kw/url?url=https://arabic.alibaba.com/product-detail/r20-dry-battery-1-5v-um1-carbon-zinc-battery-60068104949.html&amp;rct=j&amp;frm=1&amp;q=&amp;esrc=s&amp;sa=U&amp;ved=0ahUKEwiunqWqgfzRAhVMwWMKHSI6A2Q4jAEQwW4IMTAO&amp;usg=AFQjCNENpctcbTYReQQRT4sMMbnQJGdX-A" TargetMode="External"/><Relationship Id="rId3" Type="http://schemas.openxmlformats.org/officeDocument/2006/relationships/image" Target="../media/image37.jpeg"/><Relationship Id="rId21" Type="http://schemas.openxmlformats.org/officeDocument/2006/relationships/image" Target="../media/image46.jpeg"/><Relationship Id="rId7" Type="http://schemas.openxmlformats.org/officeDocument/2006/relationships/image" Target="../media/image39.jpeg"/><Relationship Id="rId12" Type="http://schemas.openxmlformats.org/officeDocument/2006/relationships/hyperlink" Target="http://www.google.com.kw/url?url=http://www.alhamedsa.com/index.php?route=product/product&amp;product_id=366&amp;rct=j&amp;frm=1&amp;q=&amp;esrc=s&amp;sa=U&amp;ved=0ahUKEwik8dL3_fvRAhWmxYMKHWCQDLg4PBDBbggVMAA&amp;usg=AFQjCNHi4ouesZcY3kID9Vfawa2TckSiPA" TargetMode="External"/><Relationship Id="rId17" Type="http://schemas.openxmlformats.org/officeDocument/2006/relationships/image" Target="../media/image44.jpeg"/><Relationship Id="rId25" Type="http://schemas.openxmlformats.org/officeDocument/2006/relationships/image" Target="../media/image48.jpeg"/><Relationship Id="rId2" Type="http://schemas.openxmlformats.org/officeDocument/2006/relationships/hyperlink" Target="http://www.google.com.kw/url?url=http://cairo.all.biz/alaghzt-almnzlit-alkhrbait-g92368&amp;rct=j&amp;frm=1&amp;q=&amp;esrc=s&amp;sa=U&amp;ved=0ahUKEwjft6iG-vvRAhVL3IMKHYvnBHY4FBDBbggfMAU&amp;usg=AFQjCNEcLhFv1zlVyH_-drJQxuRobqYRXQ" TargetMode="External"/><Relationship Id="rId16" Type="http://schemas.openxmlformats.org/officeDocument/2006/relationships/hyperlink" Target="http://www.google.com.kw/url?url=http://electronics.howstuffworks.com/everyday-tech/battery-pictures.htm&amp;rct=j&amp;frm=1&amp;q=&amp;esrc=s&amp;sa=U&amp;ved=0ahUKEwj_tObT_vvRAhXH7YMKHS2xAb8QwW4IGTAC&amp;usg=AFQjCNF8g-X72G1RviaiQ18UV5maheaO3Q" TargetMode="External"/><Relationship Id="rId20" Type="http://schemas.openxmlformats.org/officeDocument/2006/relationships/hyperlink" Target="http://www.google.com.kw/url?url=http://www.almrsal.com/post/258582&amp;rct=j&amp;frm=1&amp;q=&amp;esrc=s&amp;sa=U&amp;ved=0ahUKEwipgsDHgPzRAhVU42MKHceIASc4UBDBbggZMAI&amp;usg=AFQjCNE9W0vFIYFzhKu7YlpXWnOBlsp1a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kw/url?url=http://www.alhamedsa.com/index.php?route=product/product&amp;product_id=365&amp;rct=j&amp;frm=1&amp;q=&amp;esrc=s&amp;sa=U&amp;ved=0ahUKEwjft6iG-vvRAhVL3IMKHYvnBHY4FBDBbggtMAw&amp;usg=AFQjCNGnmaH7R6Ce_7J8X_Bd6ZfSNiSFcw" TargetMode="External"/><Relationship Id="rId11" Type="http://schemas.openxmlformats.org/officeDocument/2006/relationships/image" Target="../media/image41.jpeg"/><Relationship Id="rId24" Type="http://schemas.openxmlformats.org/officeDocument/2006/relationships/hyperlink" Target="https://www.google.com.kw/url?url=https://arabic.alibaba.com/product-detail/all-kinds-of-dry-batteries-r20-d-battery-1-5v-aa-aaa-battery-1-5v-um3-battery-aa-size-battery-wholesale-alibaba-60097472386.html&amp;rct=j&amp;frm=1&amp;q=&amp;esrc=s&amp;sa=U&amp;ved=0ahUKEwic3ozkgPzRAhVGzmMKHb4xAI44ZBDBbggxMA4&amp;usg=AFQjCNE7VX3hjtrE9pbLfvpOjAOZB1k2Sg" TargetMode="External"/><Relationship Id="rId5" Type="http://schemas.openxmlformats.org/officeDocument/2006/relationships/image" Target="../media/image38.jpeg"/><Relationship Id="rId15" Type="http://schemas.openxmlformats.org/officeDocument/2006/relationships/image" Target="../media/image43.jpeg"/><Relationship Id="rId23" Type="http://schemas.openxmlformats.org/officeDocument/2006/relationships/image" Target="../media/image47.jpeg"/><Relationship Id="rId10" Type="http://schemas.openxmlformats.org/officeDocument/2006/relationships/hyperlink" Target="http://www.google.com.kw/url?url=http://www.sogarab.com/ad-205560.html&amp;rct=j&amp;frm=1&amp;q=&amp;esrc=s&amp;sa=U&amp;ved=0ahUKEwithuOw_fvRAhWJ8YMKHZPABwA4KBDBbggnMAk&amp;usg=AFQjCNH4LnPd1HEYdGiJF9GQaWY0LQKINw" TargetMode="External"/><Relationship Id="rId19" Type="http://schemas.openxmlformats.org/officeDocument/2006/relationships/image" Target="../media/image45.jpeg"/><Relationship Id="rId4" Type="http://schemas.openxmlformats.org/officeDocument/2006/relationships/hyperlink" Target="http://www.google.com.kw/url?url=http://www.stooob.com/611871.html&amp;rct=j&amp;frm=1&amp;q=&amp;esrc=s&amp;sa=U&amp;ved=0ahUKEwjft6iG-vvRAhVL3IMKHYvnBHY4FBDBbggrMAs&amp;usg=AFQjCNEVdL-BOHR8xyFFrgbipcB1r0PUxQ" TargetMode="External"/><Relationship Id="rId9" Type="http://schemas.openxmlformats.org/officeDocument/2006/relationships/image" Target="../media/image40.jpeg"/><Relationship Id="rId14" Type="http://schemas.openxmlformats.org/officeDocument/2006/relationships/hyperlink" Target="http://www.google.com.kw/url?url=http://www.eg.all.biz/alaghzt-alkhrbait-g48977&amp;rct=j&amp;frm=1&amp;q=&amp;esrc=s&amp;sa=U&amp;ved=0ahUKEwi2zbeT_vvRAhWMyoMKHWUfBhg4UBDBbggbMAM&amp;usg=AFQjCNF_Mcxm7gYfvwyi5YSY80e18uS7rA" TargetMode="External"/><Relationship Id="rId22" Type="http://schemas.openxmlformats.org/officeDocument/2006/relationships/hyperlink" Target="https://www.google.com.kw/url?url=https://arabic.alibaba.com/product-detail/zinc-carbon-battery-r20-d-size-carbon-zinc-battery-dry-battery-r20-60113624300.html&amp;rct=j&amp;frm=1&amp;q=&amp;esrc=s&amp;sa=U&amp;ved=0ahUKEwic3ozkgPzRAhVGzmMKHb4xAI44ZBDBbggjMAc&amp;usg=AFQjCNGGoydz1k_blTv26DkW1nNWnOpKxg" TargetMode="External"/><Relationship Id="rId27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4049" y="957037"/>
            <a:ext cx="4120311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5791" y="2780929"/>
            <a:ext cx="7416824" cy="2062103"/>
          </a:xfrm>
          <a:prstGeom prst="rect">
            <a:avLst/>
          </a:prstGeom>
          <a:solidFill>
            <a:srgbClr val="8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السابع للصف الأول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40" y="128363"/>
            <a:ext cx="557213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96586" y="5011011"/>
            <a:ext cx="410358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التعليم الخاص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9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040188" cy="11221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sz="2600" dirty="0" smtClean="0"/>
              <a:t>ملاحظات عامة مهمة للمعلم عند تنفيذ النشاط:</a:t>
            </a:r>
            <a:endParaRPr lang="en-US" sz="2600" dirty="0" smtClean="0"/>
          </a:p>
          <a:p>
            <a:pPr algn="r" rt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44824"/>
            <a:ext cx="4041775" cy="45365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algn="just" rtl="1">
              <a:buNone/>
            </a:pPr>
            <a:r>
              <a:rPr lang="ar-KW" b="1" dirty="0" smtClean="0"/>
              <a:t>نشاط (1): اصنع بوصلة:</a:t>
            </a:r>
          </a:p>
          <a:p>
            <a:pPr algn="just" rtl="1">
              <a:buNone/>
            </a:pPr>
            <a:r>
              <a:rPr lang="ar-SA" b="1" dirty="0" smtClean="0"/>
              <a:t>دع المتعلمين </a:t>
            </a:r>
            <a:r>
              <a:rPr lang="ar-KW" b="1" dirty="0" smtClean="0"/>
              <a:t>يختارون من الأدوات التي أمامهم ما يساعدهم على صنع بوصلة تدل على الشمال.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نوع النشاط: مجموعات(3-5)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المهارات المكتسبة: </a:t>
            </a:r>
            <a:r>
              <a:rPr lang="ar-SA" b="1" dirty="0" smtClean="0"/>
              <a:t>الملاحظة .</a:t>
            </a:r>
            <a:r>
              <a:rPr lang="ar-KW" b="1" dirty="0" smtClean="0"/>
              <a:t>،إجراء التجارب ، التوقع ، اتباع السلامة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المواد</a:t>
            </a:r>
            <a:r>
              <a:rPr lang="ar-SA" b="1" dirty="0" smtClean="0"/>
              <a:t> ا</a:t>
            </a:r>
            <a:r>
              <a:rPr lang="ar-KW" b="1" dirty="0" smtClean="0"/>
              <a:t>لمستخدمة في</a:t>
            </a:r>
            <a:r>
              <a:rPr lang="ar-SA" b="1" dirty="0" smtClean="0"/>
              <a:t> </a:t>
            </a:r>
            <a:r>
              <a:rPr lang="ar-KW" b="1" dirty="0" smtClean="0"/>
              <a:t>النشاط: إبرة مغناطيسية ، خيط ، حامل خشبي،حامل حديد ،حوض ، قلم رصاص ، علبة كرتونية ، أعواد خشبية ، ماء ، أطباق ، قواعد فلين ، بوصلة .</a:t>
            </a:r>
          </a:p>
          <a:p>
            <a:pPr algn="r" rtl="1">
              <a:buNone/>
            </a:pPr>
            <a:endParaRPr 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/>
          <a:srcRect l="26354" t="35156" r="47291" b="15039"/>
          <a:stretch>
            <a:fillRect/>
          </a:stretch>
        </p:blipFill>
        <p:spPr bwMode="auto">
          <a:xfrm>
            <a:off x="357158" y="1928802"/>
            <a:ext cx="4135000" cy="4393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 smtClean="0">
                <a:solidFill>
                  <a:srgbClr val="FF0000"/>
                </a:solidFill>
              </a:rPr>
              <a:t>نشاط (1)بديل</a:t>
            </a:r>
            <a:endParaRPr lang="ar-KW" dirty="0">
              <a:solidFill>
                <a:srgbClr val="FF0000"/>
              </a:solidFill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ar-KW" sz="2800" b="1" u="sng" dirty="0" smtClean="0"/>
              <a:t>الخطوات :- </a:t>
            </a:r>
            <a:endParaRPr lang="en-US" sz="2800" b="1" dirty="0" smtClean="0"/>
          </a:p>
          <a:p>
            <a:pPr algn="just"/>
            <a:r>
              <a:rPr lang="ar-KW" sz="2800" b="1" dirty="0" smtClean="0"/>
              <a:t>نقوم بشحن الإبرة بقطعة الصوف و وضع علامة في أحد طرفيها ثم ضعها فوق قطعة ورق مقوى و إنزالها في الماء فتتجه الإبرة جهة الشمال </a:t>
            </a:r>
          </a:p>
          <a:p>
            <a:pPr marL="0" indent="0" algn="just">
              <a:buNone/>
            </a:pPr>
            <a:r>
              <a:rPr lang="ar-KW" sz="2800" b="1" dirty="0"/>
              <a:t> </a:t>
            </a:r>
            <a:r>
              <a:rPr lang="ar-KW" sz="2800" b="1" dirty="0" smtClean="0"/>
              <a:t>  و كلما أدرنا الورقة تعود مرة     أخرى . </a:t>
            </a:r>
            <a:endParaRPr lang="en-US" sz="2800" b="1" dirty="0" smtClean="0"/>
          </a:p>
          <a:p>
            <a:pPr algn="just"/>
            <a:endParaRPr lang="ar-KW" sz="2800" b="1" dirty="0" smtClean="0"/>
          </a:p>
          <a:p>
            <a:pPr algn="just"/>
            <a:endParaRPr lang="ar-KW" sz="280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0298" y="5714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 rtl="1"/>
            <a:endParaRPr lang="ar-KW" dirty="0" smtClean="0"/>
          </a:p>
          <a:p>
            <a:pPr algn="ctr" rtl="1"/>
            <a:r>
              <a:rPr lang="ar-KW" dirty="0" smtClean="0">
                <a:solidFill>
                  <a:srgbClr val="FF0000"/>
                </a:solidFill>
              </a:rPr>
              <a:t>نشاط (1) بديل</a:t>
            </a:r>
            <a:endParaRPr lang="en-US" dirty="0" smtClean="0">
              <a:solidFill>
                <a:srgbClr val="FF0000"/>
              </a:solidFill>
            </a:endParaRPr>
          </a:p>
          <a:p>
            <a:pPr algn="r" rtl="1"/>
            <a:endParaRPr lang="en-US" dirty="0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ar-KW" b="1" u="sng" dirty="0" smtClean="0"/>
              <a:t>الأدوات المستخدمة :</a:t>
            </a:r>
            <a:r>
              <a:rPr lang="ar-KW" b="1" dirty="0" smtClean="0"/>
              <a:t> - إبرة – قطعة صوف – ورق مقوى -  حوض ماء </a:t>
            </a:r>
            <a:endParaRPr lang="en-US" b="1" dirty="0" smtClean="0"/>
          </a:p>
        </p:txBody>
      </p:sp>
      <p:pic>
        <p:nvPicPr>
          <p:cNvPr id="10" name="صورة 9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3429000"/>
            <a:ext cx="4143403" cy="226998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نشاط البديل - كيف تصنع البوصلة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705941"/>
            <a:ext cx="8828480" cy="5171331"/>
          </a:xfrm>
        </p:spPr>
      </p:pic>
    </p:spTree>
    <p:extLst>
      <p:ext uri="{BB962C8B-B14F-4D97-AF65-F5344CB8AC3E}">
        <p14:creationId xmlns:p14="http://schemas.microsoft.com/office/powerpoint/2010/main" val="7176931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ar-KW" b="1" dirty="0" smtClean="0">
                <a:solidFill>
                  <a:srgbClr val="FF0000"/>
                </a:solidFill>
              </a:rPr>
              <a:t>النشاط (1) في كتاب التلميذ</a:t>
            </a:r>
            <a:endParaRPr lang="ar-KW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7020" t="21484" r="61567" b="52149"/>
          <a:stretch>
            <a:fillRect/>
          </a:stretch>
        </p:blipFill>
        <p:spPr bwMode="auto">
          <a:xfrm>
            <a:off x="1142976" y="1571612"/>
            <a:ext cx="7143799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040188" cy="11221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sz="2600" dirty="0" smtClean="0"/>
              <a:t>ملاحظات عامة مهمة للمعلم عند تنفيذ النشاط:</a:t>
            </a:r>
            <a:endParaRPr lang="en-US" sz="2600" dirty="0" smtClean="0"/>
          </a:p>
          <a:p>
            <a:pPr algn="r" rt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44824"/>
            <a:ext cx="4041775" cy="479888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>
              <a:buNone/>
            </a:pPr>
            <a:r>
              <a:rPr lang="ar-KW" b="1" dirty="0" smtClean="0"/>
              <a:t>نشاط (2): بوصلتي اليدوية</a:t>
            </a:r>
          </a:p>
          <a:p>
            <a:pPr algn="just" rtl="1">
              <a:buNone/>
            </a:pPr>
            <a:r>
              <a:rPr lang="ar-KW" b="1" dirty="0" smtClean="0"/>
              <a:t>رحلة خارجية </a:t>
            </a:r>
          </a:p>
          <a:p>
            <a:pPr algn="just" rtl="1">
              <a:buNone/>
            </a:pPr>
            <a:r>
              <a:rPr lang="ar-KW" b="1" dirty="0" smtClean="0"/>
              <a:t>ساحة المدرسة</a:t>
            </a:r>
          </a:p>
          <a:p>
            <a:pPr algn="just" rtl="1">
              <a:buNone/>
            </a:pPr>
            <a:r>
              <a:rPr lang="ar-KW" b="1" dirty="0" smtClean="0"/>
              <a:t>باستخدام البوصلة ،حدد موقع الفصل والعلم المدرسي. اصحب المتعلمين خارج الفصل دعهم يحددون موقع الفصل والعلم المدرسي باستخدام البوصلة</a:t>
            </a:r>
          </a:p>
          <a:p>
            <a:pPr algn="just" rtl="1">
              <a:buNone/>
            </a:pPr>
            <a:r>
              <a:rPr lang="ar-KW" b="1" dirty="0" smtClean="0"/>
              <a:t>ثم يجيبون عن ورقة العمل في كتاب المتعلم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نوع النشاط: مجموعات ثنائية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المهارات المكتسبة: التواصل - الملاحظة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المواد</a:t>
            </a:r>
            <a:r>
              <a:rPr lang="ar-SA" b="1" dirty="0" smtClean="0"/>
              <a:t> ا</a:t>
            </a:r>
            <a:r>
              <a:rPr lang="ar-KW" b="1" dirty="0" smtClean="0"/>
              <a:t>لمستخدمة في</a:t>
            </a:r>
            <a:r>
              <a:rPr lang="ar-SA" b="1" dirty="0" smtClean="0"/>
              <a:t> </a:t>
            </a:r>
            <a:r>
              <a:rPr lang="ar-KW" b="1" dirty="0" smtClean="0"/>
              <a:t>النشاط:بوصلة، كتاب المتعلم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زمن النشاط المقترح : 10 دقائق</a:t>
            </a:r>
          </a:p>
          <a:p>
            <a:pPr algn="r" rtl="1">
              <a:buNone/>
            </a:pP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1413" t="25391" r="58272" b="46289"/>
          <a:stretch>
            <a:fillRect/>
          </a:stretch>
        </p:blipFill>
        <p:spPr bwMode="auto">
          <a:xfrm>
            <a:off x="428596" y="1428736"/>
            <a:ext cx="3643338" cy="2855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 l="19802" t="61719" r="56040" b="11914"/>
          <a:stretch>
            <a:fillRect/>
          </a:stretch>
        </p:blipFill>
        <p:spPr bwMode="auto">
          <a:xfrm>
            <a:off x="285720" y="3357562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65587" y="854558"/>
            <a:ext cx="809526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الأمن والسلامة</a:t>
            </a:r>
          </a:p>
        </p:txBody>
      </p:sp>
      <p:sp>
        <p:nvSpPr>
          <p:cNvPr id="4" name="إطار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436"/>
            </a:avLst>
          </a:prstGeom>
          <a:solidFill>
            <a:srgbClr val="14D2D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14348" y="2714620"/>
            <a:ext cx="7429552" cy="107721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ar-KW" sz="3200" b="1" dirty="0" smtClean="0">
                <a:solidFill>
                  <a:srgbClr val="FF0000"/>
                </a:solidFill>
              </a:rPr>
              <a:t>احرص على تنبيه المتعلمين </a:t>
            </a:r>
            <a:r>
              <a:rPr lang="ar-KW" sz="3200" b="1" dirty="0">
                <a:solidFill>
                  <a:srgbClr val="FF0000"/>
                </a:solidFill>
              </a:rPr>
              <a:t>إ</a:t>
            </a:r>
            <a:r>
              <a:rPr lang="ar-KW" sz="3200" b="1" dirty="0" smtClean="0">
                <a:solidFill>
                  <a:srgbClr val="FF0000"/>
                </a:solidFill>
              </a:rPr>
              <a:t>لى ضرورة توخي الحذر عند استخدام أدوات النشاط ( إبرة )</a:t>
            </a:r>
          </a:p>
        </p:txBody>
      </p:sp>
      <p:pic>
        <p:nvPicPr>
          <p:cNvPr id="8" name="صورة 7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4143379"/>
            <a:ext cx="4143403" cy="226998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80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8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r">
              <a:buNone/>
            </a:pPr>
            <a:r>
              <a:rPr lang="ar-SA" sz="3600" b="1" dirty="0" smtClean="0">
                <a:solidFill>
                  <a:srgbClr val="7030A0"/>
                </a:solidFill>
              </a:rPr>
              <a:t>القيم الشخصية والأمن والسلامة :</a:t>
            </a:r>
            <a:br>
              <a:rPr lang="ar-SA" sz="3600" b="1" dirty="0" smtClean="0">
                <a:solidFill>
                  <a:srgbClr val="7030A0"/>
                </a:solidFill>
              </a:rPr>
            </a:br>
            <a:endParaRPr lang="ar-KW" sz="3600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endParaRPr lang="ar-KW" sz="2400" dirty="0" smtClean="0"/>
          </a:p>
          <a:p>
            <a:pPr algn="r">
              <a:buNone/>
            </a:pPr>
            <a:r>
              <a:rPr lang="ar-KW" sz="2400" dirty="0" smtClean="0"/>
              <a:t> </a:t>
            </a:r>
            <a:r>
              <a:rPr lang="ar-SA" sz="2400" dirty="0" smtClean="0"/>
              <a:t/>
            </a:r>
            <a:br>
              <a:rPr lang="ar-SA" sz="2400" dirty="0" smtClean="0"/>
            </a:br>
            <a:endParaRPr lang="ar-SA" sz="2400" dirty="0" smtClean="0"/>
          </a:p>
        </p:txBody>
      </p:sp>
      <p:pic>
        <p:nvPicPr>
          <p:cNvPr id="4" name="صورة 3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9" y="3500423"/>
            <a:ext cx="2500329" cy="2500329"/>
          </a:xfrm>
          <a:prstGeom prst="rect">
            <a:avLst/>
          </a:prstGeom>
        </p:spPr>
      </p:pic>
      <p:pic>
        <p:nvPicPr>
          <p:cNvPr id="5" name="صورة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429000"/>
            <a:ext cx="3152788" cy="315278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85786" y="1500174"/>
            <a:ext cx="7429552" cy="175432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ar-KW" sz="3600" b="1" dirty="0" smtClean="0">
                <a:solidFill>
                  <a:srgbClr val="FF0000"/>
                </a:solidFill>
              </a:rPr>
              <a:t>اعرض صور توضيحية لضرر العبث بالإبرة ، ساعد المتعلمين على التعرف على موقع وجهة القبلة لأداء الصلاة.</a:t>
            </a:r>
            <a:endParaRPr lang="ar-KW" sz="3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571472" y="785794"/>
            <a:ext cx="809526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الكلمات الجديدة</a:t>
            </a:r>
          </a:p>
        </p:txBody>
      </p:sp>
      <p:sp>
        <p:nvSpPr>
          <p:cNvPr id="4" name="إطار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436"/>
            </a:avLst>
          </a:prstGeom>
          <a:solidFill>
            <a:srgbClr val="14D2D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99539" y="2384414"/>
            <a:ext cx="77152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 smtClean="0"/>
              <a:t>احرص على أن يكتب المتعلمون المصطلحات العلمية للكفاية الخاصة بالدرس.</a:t>
            </a:r>
            <a:br>
              <a:rPr lang="ar-SA" sz="3200" b="1" dirty="0" smtClean="0"/>
            </a:br>
            <a:r>
              <a:rPr lang="ar-SA" sz="3200" b="1" dirty="0" smtClean="0"/>
              <a:t>استخدم أساليب مطور</a:t>
            </a:r>
            <a:r>
              <a:rPr lang="ar-KW" sz="3200" b="1" dirty="0" smtClean="0"/>
              <a:t>ة</a:t>
            </a:r>
            <a:r>
              <a:rPr lang="ar-SA" sz="3200" b="1" dirty="0" smtClean="0"/>
              <a:t> لتشويق المتعلمين إلى كتاب</a:t>
            </a:r>
            <a:r>
              <a:rPr lang="ar-KW" sz="3200" b="1" dirty="0" smtClean="0"/>
              <a:t>ة</a:t>
            </a:r>
            <a:r>
              <a:rPr lang="ar-SA" sz="3200" b="1" dirty="0" smtClean="0"/>
              <a:t> المصطلحات الجديدة.</a:t>
            </a:r>
            <a:br>
              <a:rPr lang="ar-SA" sz="3200" b="1" dirty="0" smtClean="0"/>
            </a:br>
            <a:r>
              <a:rPr lang="ar-SA" sz="3200" b="1" dirty="0" smtClean="0"/>
              <a:t>اترك الفرصة لكل متعلم لاكتشاف الأخطاء في الصورة والتعبير عنه بأسلوب علمي بجمل</a:t>
            </a:r>
            <a:r>
              <a:rPr lang="ar-KW" sz="3200" b="1" dirty="0" smtClean="0"/>
              <a:t>ة</a:t>
            </a:r>
            <a:r>
              <a:rPr lang="ar-SA" sz="3200" b="1" dirty="0" smtClean="0"/>
              <a:t> واحد</a:t>
            </a:r>
            <a:r>
              <a:rPr lang="ar-KW" sz="3200" b="1" dirty="0" smtClean="0"/>
              <a:t>ة</a:t>
            </a:r>
            <a:r>
              <a:rPr lang="ar-SA" sz="3200" b="1" dirty="0" smtClean="0"/>
              <a:t> صحيحة.</a:t>
            </a:r>
            <a:br>
              <a:rPr lang="ar-SA" sz="3200" b="1" dirty="0" smtClean="0"/>
            </a:br>
            <a:r>
              <a:rPr lang="ar-SA" sz="3200" b="1" dirty="0" smtClean="0"/>
              <a:t>احرص على عدم توحيد الإجابات بين المتعلمين وعدم قبول أي تعبيرات غير مناسبة</a:t>
            </a:r>
            <a:r>
              <a:rPr lang="ar-SA" sz="2400" b="1" dirty="0" smtClean="0"/>
              <a:t>.</a:t>
            </a:r>
            <a:endParaRPr lang="ar-KW" sz="2400" b="1" dirty="0"/>
          </a:p>
        </p:txBody>
      </p:sp>
    </p:spTree>
    <p:extLst>
      <p:ext uri="{BB962C8B-B14F-4D97-AF65-F5344CB8AC3E}">
        <p14:creationId xmlns:p14="http://schemas.microsoft.com/office/powerpoint/2010/main" val="18597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71538" y="857232"/>
            <a:ext cx="7442864" cy="128588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كتابة المصطلحات الجديدة</a:t>
            </a:r>
            <a:endParaRPr lang="ar-K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143372" y="3929066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شمال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2786058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KW" sz="40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تجاهات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29058" y="2714620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بوصلة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4282" y="3929066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جنوب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14282" y="5286388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غرب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071934" y="5357826"/>
            <a:ext cx="47453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شرق</a:t>
            </a:r>
            <a:endParaRPr lang="ar-SA" sz="4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214810" y="357166"/>
            <a:ext cx="4127640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7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الأنشطة الإضافية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7" y="1262366"/>
            <a:ext cx="2903543" cy="3964516"/>
          </a:xfrm>
          <a:prstGeom prst="rect">
            <a:avLst/>
          </a:prstGeom>
        </p:spPr>
      </p:pic>
      <p:sp>
        <p:nvSpPr>
          <p:cNvPr id="6" name="مستطيل 7"/>
          <p:cNvSpPr/>
          <p:nvPr/>
        </p:nvSpPr>
        <p:spPr>
          <a:xfrm>
            <a:off x="4169664" y="2827019"/>
            <a:ext cx="4127640" cy="34214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يمكن استخدام هذه الأنشطة لقياس مستوى الأداء </a:t>
            </a:r>
          </a:p>
          <a:p>
            <a:pPr algn="ctr">
              <a:spcAft>
                <a:spcPts val="1000"/>
              </a:spcAft>
            </a:pP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 الأقل من المعيار والأعلى من المعيار </a:t>
            </a: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6838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504056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1"/>
            <a:r>
              <a:rPr lang="ar-KW" b="1" u="sng" dirty="0" smtClean="0">
                <a:solidFill>
                  <a:srgbClr val="0070C0"/>
                </a:solidFill>
              </a:rPr>
              <a:t>الكفاية العامة (3):</a:t>
            </a:r>
            <a:r>
              <a:rPr lang="ar-KW" sz="3600" b="1" u="sng" dirty="0" smtClean="0">
                <a:solidFill>
                  <a:srgbClr val="0070C0"/>
                </a:solidFill>
              </a:rPr>
              <a:t>الربط بين الأفكار العلمية والمحاولات مع العمليات التكنولوجية والمنتجات من أجل حماية ورفع وتعزيز واستدامة البيئة الطبيعية والمجتمعية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10432" t="21485" r="13799" b="9179"/>
          <a:stretch>
            <a:fillRect/>
          </a:stretch>
        </p:blipFill>
        <p:spPr bwMode="auto">
          <a:xfrm>
            <a:off x="285720" y="1428736"/>
            <a:ext cx="8469931" cy="4357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428728" y="714356"/>
            <a:ext cx="6115064" cy="296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أعلى من المعيار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 l="9883" t="21484" r="13250" b="7226"/>
          <a:stretch>
            <a:fillRect/>
          </a:stretch>
        </p:blipFill>
        <p:spPr bwMode="auto">
          <a:xfrm>
            <a:off x="428596" y="1214422"/>
            <a:ext cx="8121608" cy="4857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6940" t="22656" r="24744" b="8008"/>
          <a:stretch>
            <a:fillRect/>
          </a:stretch>
        </p:blipFill>
        <p:spPr bwMode="auto">
          <a:xfrm>
            <a:off x="785786" y="285728"/>
            <a:ext cx="7643866" cy="61672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040" t="26201" r="27814" b="12241"/>
          <a:stretch>
            <a:fillRect/>
          </a:stretch>
        </p:blipFill>
        <p:spPr bwMode="auto">
          <a:xfrm>
            <a:off x="357158" y="571480"/>
            <a:ext cx="842968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l="25842" t="70508" r="59883" b="12891"/>
          <a:stretch>
            <a:fillRect/>
          </a:stretch>
        </p:blipFill>
        <p:spPr bwMode="auto">
          <a:xfrm>
            <a:off x="714348" y="5000612"/>
            <a:ext cx="284071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 l="25842" t="25585" r="60432" b="59766"/>
          <a:stretch>
            <a:fillRect/>
          </a:stretch>
        </p:blipFill>
        <p:spPr bwMode="auto">
          <a:xfrm>
            <a:off x="5857884" y="5143512"/>
            <a:ext cx="2428892" cy="145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115064" cy="296842"/>
          </a:xfrm>
        </p:spPr>
        <p:txBody>
          <a:bodyPr>
            <a:normAutofit fontScale="90000"/>
          </a:bodyPr>
          <a:lstStyle/>
          <a:p>
            <a:r>
              <a:rPr lang="ar-KW" sz="4000" dirty="0" smtClean="0"/>
              <a:t>ورقة عمل أقل من المعيار</a:t>
            </a:r>
            <a:endParaRPr lang="ar-KW" sz="4000" dirty="0"/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sz="4000" b="1" dirty="0" smtClean="0">
                <a:solidFill>
                  <a:srgbClr val="FF0000"/>
                </a:solidFill>
              </a:rPr>
              <a:t>ورقة عمل أعلى من المعيار</a:t>
            </a:r>
            <a:endParaRPr lang="ar-KW" sz="4000" b="1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603" t="21466" r="19828" b="15398"/>
          <a:stretch>
            <a:fillRect/>
          </a:stretch>
        </p:blipFill>
        <p:spPr bwMode="auto">
          <a:xfrm>
            <a:off x="785786" y="1500174"/>
            <a:ext cx="7286676" cy="498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65" t="21465" r="23377" b="9084"/>
          <a:stretch>
            <a:fillRect/>
          </a:stretch>
        </p:blipFill>
        <p:spPr bwMode="auto">
          <a:xfrm>
            <a:off x="357158" y="285728"/>
            <a:ext cx="8358246" cy="62332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1872208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 rtl="1">
              <a:buNone/>
            </a:pPr>
            <a:endParaRPr lang="en-US" sz="4400" b="1" dirty="0" smtClean="0"/>
          </a:p>
          <a:p>
            <a:pPr algn="ctr" rtl="1">
              <a:buNone/>
            </a:pPr>
            <a:r>
              <a:rPr lang="ar-KW" sz="4400" b="1" dirty="0" smtClean="0"/>
              <a:t>عنوان الدرس:الكهرباء من البطارية </a:t>
            </a:r>
            <a:endParaRPr lang="en-US" sz="44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2492896"/>
            <a:ext cx="8229600" cy="3773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1">
            <a:normAutofit fontScale="925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endParaRPr lang="ar-KW" b="1" dirty="0" smtClean="0"/>
          </a:p>
          <a:p>
            <a:pPr algn="just">
              <a:buFont typeface="Wingdings" pitchFamily="2" charset="2"/>
              <a:buChar char="v"/>
            </a:pPr>
            <a:r>
              <a:rPr lang="ar-KW" sz="4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المفاهيم العلمية المتضمنة في الكفاية الخاصة:</a:t>
            </a:r>
          </a:p>
          <a:p>
            <a:pPr algn="just">
              <a:buFont typeface="Wingdings" pitchFamily="2" charset="2"/>
              <a:buChar char="v"/>
            </a:pPr>
            <a:r>
              <a:rPr lang="ar-KW" sz="4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تستخدم البطارية في المنزل في العديد من الأجهزة التي تفيدنا.</a:t>
            </a:r>
            <a:endParaRPr lang="ar-KW" b="1" dirty="0" smtClean="0"/>
          </a:p>
          <a:p>
            <a:pPr algn="just">
              <a:buFont typeface="Wingdings" pitchFamily="2" charset="2"/>
              <a:buChar char="v"/>
            </a:pPr>
            <a:r>
              <a:rPr lang="ar-KW" sz="3500" b="1" dirty="0" smtClean="0">
                <a:solidFill>
                  <a:schemeClr val="tx2">
                    <a:lumMod val="75000"/>
                  </a:schemeClr>
                </a:solidFill>
              </a:rPr>
              <a:t>مصادر التعلم: برنامج تعليمي (الرسام ),آيباد،جهازعرض،</a:t>
            </a:r>
          </a:p>
          <a:p>
            <a:pPr marL="0" indent="0" algn="just">
              <a:buNone/>
            </a:pPr>
            <a:r>
              <a:rPr lang="ar-KW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ar-KW" sz="3500" b="1" dirty="0" smtClean="0">
                <a:solidFill>
                  <a:schemeClr val="tx2">
                    <a:lumMod val="75000"/>
                  </a:schemeClr>
                </a:solidFill>
              </a:rPr>
              <a:t>  حاسوب،شاشة تفاعلية.</a:t>
            </a:r>
            <a:endParaRPr lang="en-US" sz="2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404664"/>
            <a:ext cx="4041775" cy="1296145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pPr algn="r" rtl="1"/>
            <a:endParaRPr lang="ar-KW" sz="3600" dirty="0" smtClean="0"/>
          </a:p>
          <a:p>
            <a:pPr algn="r" rtl="1"/>
            <a:r>
              <a:rPr lang="ar-KW" sz="3600" dirty="0" smtClean="0"/>
              <a:t>يستطيع المتعلم أن: (أمثلة منوعة على الأنشطة الواردة في المنهج)</a:t>
            </a:r>
            <a:endParaRPr lang="en-US" sz="3600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772816"/>
            <a:ext cx="4041775" cy="475252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just" rtl="1">
              <a:buNone/>
            </a:pPr>
            <a:r>
              <a:rPr lang="ar-KW" sz="2000" b="1" dirty="0" smtClean="0"/>
              <a:t>نشاط تحفيزي مقترح:</a:t>
            </a:r>
          </a:p>
          <a:p>
            <a:pPr algn="just" rtl="1">
              <a:buNone/>
            </a:pPr>
            <a:r>
              <a:rPr lang="ar-KW" sz="2000" b="1" dirty="0" smtClean="0"/>
              <a:t>دع المتعلمين يتفحصون بطارية مكشوفة مبين فيها الأجزاء الداخلية، ويوصلونها بأسلاك وبمصباح صغير.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نوع النشاط: </a:t>
            </a:r>
            <a:r>
              <a:rPr lang="ar-SA" sz="2000" b="1" dirty="0" smtClean="0"/>
              <a:t>عرض</a:t>
            </a:r>
            <a:endParaRPr lang="ar-KW" sz="2000" b="1" dirty="0" smtClean="0"/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المهارات المكتسبة: الملاحظة, </a:t>
            </a:r>
            <a:r>
              <a:rPr lang="ar-SA" sz="2000" b="1" dirty="0" err="1" smtClean="0"/>
              <a:t>الت</a:t>
            </a:r>
            <a:r>
              <a:rPr lang="ar-KW" sz="2000" b="1" dirty="0" smtClean="0"/>
              <a:t>واصل اللفظي 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المواد المستخدمة في النشاط: بطارية مكشوفة ‘أسلاك ، مصباح</a:t>
            </a:r>
          </a:p>
          <a:p>
            <a:pPr algn="r" rtl="1">
              <a:buNone/>
            </a:pPr>
            <a:r>
              <a:rPr lang="ar-KW" sz="2000" b="1" dirty="0" smtClean="0"/>
              <a:t>زمن النشاط المقترح : 5 دقائق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394" t="25390" r="41252" b="14062"/>
          <a:stretch>
            <a:fillRect/>
          </a:stretch>
        </p:blipFill>
        <p:spPr bwMode="auto">
          <a:xfrm>
            <a:off x="225804" y="428604"/>
            <a:ext cx="420332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040188" cy="11221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sz="2600" dirty="0" smtClean="0"/>
              <a:t>ملاحظات عامة مهمة للمعلم عند تنفيذ النشاط:</a:t>
            </a:r>
            <a:endParaRPr lang="en-US" sz="2600" dirty="0" smtClean="0"/>
          </a:p>
          <a:p>
            <a:pPr algn="r" rt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44824"/>
            <a:ext cx="4041775" cy="45365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ar-KW" b="1" dirty="0" smtClean="0"/>
              <a:t>نشاط (1): تشغيل الأجهزة الكهربائية</a:t>
            </a:r>
          </a:p>
          <a:p>
            <a:pPr algn="just" rtl="1">
              <a:buNone/>
            </a:pPr>
            <a:r>
              <a:rPr lang="ar-SA" b="1" dirty="0" smtClean="0"/>
              <a:t>دع المتعلمين </a:t>
            </a:r>
            <a:r>
              <a:rPr lang="ar-KW" b="1" dirty="0" smtClean="0"/>
              <a:t>يشغلون مجموعة أجهزة كهربائية حسب ما يرونه مناسباً (بطاريات أو الكهرباء )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نوع النشاط: مجموعات (3-5)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المهارات المكتسبة: التواصل ، </a:t>
            </a:r>
            <a:r>
              <a:rPr lang="ar-KW" b="1" dirty="0" err="1" smtClean="0"/>
              <a:t>تدوال</a:t>
            </a:r>
            <a:r>
              <a:rPr lang="ar-KW" b="1" dirty="0" smtClean="0"/>
              <a:t> الأدوات ،التوقع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المواد</a:t>
            </a:r>
            <a:r>
              <a:rPr lang="ar-SA" b="1" dirty="0" smtClean="0"/>
              <a:t> ا</a:t>
            </a:r>
            <a:r>
              <a:rPr lang="ar-KW" b="1" dirty="0" smtClean="0"/>
              <a:t>لمستخدمة في</a:t>
            </a:r>
            <a:r>
              <a:rPr lang="ar-SA" b="1" dirty="0" smtClean="0"/>
              <a:t> </a:t>
            </a:r>
            <a:r>
              <a:rPr lang="ar-KW" b="1" dirty="0" smtClean="0"/>
              <a:t>النشاط: مصباح يدوي ،أعواد ،مفاتيح ، مجموعة أجهزة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زمن النشاط المقترح: 10دقائق</a:t>
            </a:r>
          </a:p>
          <a:p>
            <a:pPr algn="r" rtl="1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4473" t="21484" r="36310" b="53125"/>
          <a:stretch>
            <a:fillRect/>
          </a:stretch>
        </p:blipFill>
        <p:spPr bwMode="auto">
          <a:xfrm>
            <a:off x="642910" y="1928802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040188" cy="11221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sz="2600" dirty="0" smtClean="0"/>
              <a:t>ملاحظات عامة مهمة للمعلم عند تنفيذ النشاط:</a:t>
            </a:r>
            <a:endParaRPr lang="en-US" sz="2600" dirty="0" smtClean="0"/>
          </a:p>
          <a:p>
            <a:pPr algn="r" rt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9124" y="1844824"/>
            <a:ext cx="4184651" cy="45365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>
              <a:buNone/>
            </a:pPr>
            <a:r>
              <a:rPr lang="ar-KW" b="1" dirty="0" smtClean="0"/>
              <a:t>نشاط (2): أي الإضاءات هي أقوى؟</a:t>
            </a:r>
          </a:p>
          <a:p>
            <a:pPr algn="just" rtl="1">
              <a:buNone/>
            </a:pPr>
            <a:r>
              <a:rPr lang="ar-KW" b="1" dirty="0" smtClean="0"/>
              <a:t>سجل في الجدول قوة الإضاءة ورقم الفولت عند كل بطارية .</a:t>
            </a:r>
          </a:p>
          <a:p>
            <a:pPr algn="just" rtl="1">
              <a:buNone/>
            </a:pPr>
            <a:r>
              <a:rPr lang="ar-KW" b="1" dirty="0" smtClean="0"/>
              <a:t>دع المتعلمين يجرون </a:t>
            </a:r>
            <a:r>
              <a:rPr lang="ar-KW" b="1" dirty="0"/>
              <a:t>ا</a:t>
            </a:r>
            <a:r>
              <a:rPr lang="ar-KW" b="1" dirty="0" smtClean="0"/>
              <a:t>ختبار للكشف عن قوة الإضاءة بعد وضع بطاريات مختلفة في الحجم ( صغيرة – متوسطة – كبيرة ) ومختلفة في قوة التيار 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نوع النشاط: مجموعات(3-5)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المهارات المكتسبة: الملاحظة ، الاستنتاج ، التوقع ، التجريب ، جمع البيانات ، اتباع السلامة 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المواد</a:t>
            </a:r>
            <a:r>
              <a:rPr lang="ar-SA" b="1" dirty="0" smtClean="0"/>
              <a:t> ا</a:t>
            </a:r>
            <a:r>
              <a:rPr lang="ar-KW" b="1" dirty="0" smtClean="0"/>
              <a:t>لمستخدمة في</a:t>
            </a:r>
            <a:r>
              <a:rPr lang="ar-SA" b="1" dirty="0" smtClean="0"/>
              <a:t> </a:t>
            </a:r>
            <a:r>
              <a:rPr lang="ar-KW" b="1" dirty="0" smtClean="0"/>
              <a:t>النشاط: بطاريات مختلفة الحجم ، مصباح كهربائي مع قواعد ،أسلاك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زمن النشاط المقترح: 10دقائق</a:t>
            </a:r>
          </a:p>
          <a:p>
            <a:pPr algn="r" rtl="1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5571" t="19531" r="28074" b="19922"/>
          <a:stretch>
            <a:fillRect/>
          </a:stretch>
        </p:blipFill>
        <p:spPr bwMode="auto">
          <a:xfrm>
            <a:off x="382507" y="1529940"/>
            <a:ext cx="3903741" cy="504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3528392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just" rtl="1"/>
            <a:r>
              <a:rPr lang="ar-KW" b="1" u="sng" dirty="0" smtClean="0">
                <a:solidFill>
                  <a:schemeClr val="accent2">
                    <a:lumMod val="75000"/>
                  </a:schemeClr>
                </a:solidFill>
              </a:rPr>
              <a:t>معيار المنهج (3-</a:t>
            </a:r>
            <a:r>
              <a:rPr lang="ar-SA" b="1" u="sng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ar-KW" b="1" u="sng" dirty="0" smtClean="0">
                <a:solidFill>
                  <a:schemeClr val="accent2">
                    <a:lumMod val="75000"/>
                  </a:schemeClr>
                </a:solidFill>
              </a:rPr>
              <a:t>): </a:t>
            </a:r>
            <a:r>
              <a:rPr lang="ar-KW" b="1" dirty="0" smtClean="0"/>
              <a:t>يشرح القدرة على تشغيل التكنولوجيا المعروفة بصورة مفيدة مثل البطاريات والمغناطيسيات</a:t>
            </a:r>
            <a:r>
              <a:rPr lang="ar-KW" b="1" dirty="0"/>
              <a:t> </a:t>
            </a:r>
            <a:r>
              <a:rPr lang="ar-KW" b="1" dirty="0" smtClean="0"/>
              <a:t>والأدوات المنزلية البسيطة.</a:t>
            </a:r>
            <a:endParaRPr lang="en-US" b="1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280831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just" rtl="1"/>
            <a:r>
              <a:rPr lang="ar-KW" sz="3600" b="1" u="sng" dirty="0" smtClean="0">
                <a:solidFill>
                  <a:schemeClr val="accent4">
                    <a:lumMod val="75000"/>
                  </a:schemeClr>
                </a:solidFill>
              </a:rPr>
              <a:t>الكفاية الخاصة (3-</a:t>
            </a:r>
            <a:r>
              <a:rPr lang="ar-SA" sz="3600" b="1" u="sng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ar-KW" sz="3600" b="1" u="sng" dirty="0" smtClean="0">
                <a:solidFill>
                  <a:schemeClr val="accent4">
                    <a:lumMod val="75000"/>
                  </a:schemeClr>
                </a:solidFill>
              </a:rPr>
              <a:t>): </a:t>
            </a:r>
            <a:r>
              <a:rPr lang="ar-KW" sz="3600" b="1" dirty="0" smtClean="0"/>
              <a:t>يوضح</a:t>
            </a:r>
            <a:r>
              <a:rPr lang="ar-KW" sz="3600" b="1" dirty="0" smtClean="0">
                <a:solidFill>
                  <a:schemeClr val="tx1"/>
                </a:solidFill>
              </a:rPr>
              <a:t> الطريقة التي نستخدم بها التكنولوجيا البسيطة في المنزل والمدرسة.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4040188" cy="11221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sz="2600" dirty="0" smtClean="0"/>
              <a:t>ملاحظات عامة مهمة للمعلم عند تنفيذ النشاط:</a:t>
            </a:r>
            <a:endParaRPr lang="en-US" sz="2600" dirty="0" smtClean="0"/>
          </a:p>
          <a:p>
            <a:pPr algn="r" rt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041775" cy="11521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44824"/>
            <a:ext cx="4041775" cy="45365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>
              <a:buNone/>
            </a:pPr>
            <a:r>
              <a:rPr lang="ar-KW" b="1" dirty="0" smtClean="0"/>
              <a:t>نشاط (3): كيف تعمل الأجهزة الكهربائية؟</a:t>
            </a:r>
          </a:p>
          <a:p>
            <a:pPr algn="just" rtl="1">
              <a:buNone/>
            </a:pPr>
            <a:r>
              <a:rPr lang="ar-KW" b="1" dirty="0"/>
              <a:t>ا</a:t>
            </a:r>
            <a:r>
              <a:rPr lang="ar-KW" b="1" dirty="0" smtClean="0"/>
              <a:t>رسم دائرة حول الأشياء التي تعمل على البطارية ‘ومثلثاً حول الأشياء التي تعمل على الكهرباء</a:t>
            </a:r>
          </a:p>
          <a:p>
            <a:pPr algn="just" rtl="1">
              <a:buNone/>
            </a:pPr>
            <a:r>
              <a:rPr lang="ar-KW" b="1" dirty="0" smtClean="0"/>
              <a:t>دع المتعلمين يختارون من كتاب المتعلم الأجهزة التي تعمل على البطارية ويضعون حولها دائرة، والأجهزة التي تعمل على الكهرباء ويضعون حولها مثلثاً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نوع النشاط: فردي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المهارات المكتسبة: الملاحظة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المواد</a:t>
            </a:r>
            <a:r>
              <a:rPr lang="ar-SA" b="1" dirty="0" smtClean="0"/>
              <a:t> ا</a:t>
            </a:r>
            <a:r>
              <a:rPr lang="ar-KW" b="1" dirty="0" smtClean="0"/>
              <a:t>لمستخدمة في</a:t>
            </a:r>
            <a:r>
              <a:rPr lang="ar-SA" b="1" dirty="0" smtClean="0"/>
              <a:t> </a:t>
            </a:r>
            <a:r>
              <a:rPr lang="ar-KW" b="1" dirty="0" smtClean="0"/>
              <a:t>النشاط: كتاب المتعلم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b="1" dirty="0" smtClean="0"/>
              <a:t>زمن النشاط المقترح: 10دقائق</a:t>
            </a:r>
          </a:p>
          <a:p>
            <a:pPr algn="r" rtl="1">
              <a:buNone/>
            </a:pP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285720" y="1928802"/>
            <a:ext cx="4041775" cy="45365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ar-KW" sz="2000" b="1" dirty="0" smtClean="0"/>
              <a:t>ناقش المتعلمين نتائجهم بعد تنفيذ النشاط</a:t>
            </a:r>
            <a:endParaRPr lang="en-US" sz="20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  <a:solidFill>
            <a:srgbClr val="FFFF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ar-KW" b="1" dirty="0" smtClean="0"/>
              <a:t>نشاط بديل(3 )-أ </a:t>
            </a:r>
            <a:endParaRPr lang="ar-KW" b="1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9217" t="12696" r="17642" b="6250"/>
          <a:stretch>
            <a:fillRect/>
          </a:stretch>
        </p:blipFill>
        <p:spPr bwMode="auto">
          <a:xfrm>
            <a:off x="428596" y="1571612"/>
            <a:ext cx="8258204" cy="50479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9864" t="11673" r="18059" b="8027"/>
          <a:stretch>
            <a:fillRect/>
          </a:stretch>
        </p:blipFill>
        <p:spPr bwMode="auto">
          <a:xfrm>
            <a:off x="571472" y="1285860"/>
            <a:ext cx="8286808" cy="5323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عنوان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  <a:solidFill>
            <a:srgbClr val="FFFF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ar-KW" b="1" dirty="0" smtClean="0"/>
              <a:t>نشاط بديل(3 )-ب </a:t>
            </a:r>
            <a:endParaRPr lang="ar-KW" b="1" dirty="0"/>
          </a:p>
        </p:txBody>
      </p:sp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8742" t="11946" r="17603" b="9430"/>
          <a:stretch>
            <a:fillRect/>
          </a:stretch>
        </p:blipFill>
        <p:spPr bwMode="auto">
          <a:xfrm>
            <a:off x="428596" y="1357298"/>
            <a:ext cx="8429684" cy="5308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ar-KW" b="1" dirty="0" smtClean="0"/>
              <a:t>نشاط بديل(3 )-ج </a:t>
            </a:r>
            <a:endParaRPr lang="ar-KW" b="1" dirty="0"/>
          </a:p>
        </p:txBody>
      </p:sp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0510" t="8801" r="19372" b="6285"/>
          <a:stretch>
            <a:fillRect/>
          </a:stretch>
        </p:blipFill>
        <p:spPr bwMode="auto">
          <a:xfrm>
            <a:off x="357158" y="1298443"/>
            <a:ext cx="8358246" cy="5273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ar-KW" b="1" dirty="0" smtClean="0"/>
              <a:t>نشاط بديل(3 )-د </a:t>
            </a:r>
            <a:endParaRPr lang="ar-KW" b="1" dirty="0"/>
          </a:p>
        </p:txBody>
      </p:sp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65587" y="854558"/>
            <a:ext cx="809526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الأمن والسلامة</a:t>
            </a:r>
          </a:p>
        </p:txBody>
      </p:sp>
      <p:sp>
        <p:nvSpPr>
          <p:cNvPr id="6" name="مستطيل 7"/>
          <p:cNvSpPr/>
          <p:nvPr/>
        </p:nvSpPr>
        <p:spPr>
          <a:xfrm>
            <a:off x="500034" y="3071810"/>
            <a:ext cx="809526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احرص على تنبيه المتعلمين إلى عدم لمس الأسلاك الكهربائية المكشوفة</a:t>
            </a:r>
            <a:endParaRPr lang="ar-KW" sz="3200" b="1" dirty="0" smtClean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0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524369" y="1857364"/>
            <a:ext cx="809526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باستخدام </a:t>
            </a:r>
            <a:r>
              <a:rPr lang="ar-KW" sz="36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</a:t>
            </a: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ستراتيجية </a:t>
            </a:r>
            <a:r>
              <a:rPr lang="ar-KW" sz="3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الصح </a:t>
            </a: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و </a:t>
            </a:r>
            <a:r>
              <a:rPr lang="ar-KW" sz="3600" b="1" dirty="0" smtClean="0"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الخطأ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68809" y="5851858"/>
            <a:ext cx="637727" cy="4330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07234" y="5851858"/>
            <a:ext cx="637727" cy="4330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53135" y="5853209"/>
            <a:ext cx="637727" cy="4330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 descr="نتيجة بحث الصور عن صور عدم العبث بالكهرباء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500438"/>
            <a:ext cx="2243143" cy="1922694"/>
          </a:xfrm>
          <a:prstGeom prst="rect">
            <a:avLst/>
          </a:prstGeom>
          <a:noFill/>
        </p:spPr>
      </p:pic>
      <p:sp>
        <p:nvSpPr>
          <p:cNvPr id="21" name="مستطيل 7"/>
          <p:cNvSpPr/>
          <p:nvPr/>
        </p:nvSpPr>
        <p:spPr>
          <a:xfrm>
            <a:off x="500034" y="285728"/>
            <a:ext cx="809526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مناقشة المتعلمين حول السلوكيات الصحيحة والخاطئة عند التعامل مع الكهرباء في الفصل أو المدرسة. </a:t>
            </a:r>
          </a:p>
        </p:txBody>
      </p:sp>
      <p:pic>
        <p:nvPicPr>
          <p:cNvPr id="40964" name="Picture 4" descr="نتيجة بحث الصور عن صور عدم العبث بالكهرباء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714752"/>
            <a:ext cx="2571768" cy="1721108"/>
          </a:xfrm>
          <a:prstGeom prst="rect">
            <a:avLst/>
          </a:prstGeom>
          <a:noFill/>
        </p:spPr>
      </p:pic>
      <p:pic>
        <p:nvPicPr>
          <p:cNvPr id="40968" name="Picture 8" descr="نتيجة بحث الصور عن الأسلاك المكشوفة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421" y="3429000"/>
            <a:ext cx="2960079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5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714348" y="2643182"/>
            <a:ext cx="809526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الكلمات الجديدة</a:t>
            </a:r>
          </a:p>
        </p:txBody>
      </p:sp>
      <p:pic>
        <p:nvPicPr>
          <p:cNvPr id="2050" name="Picture 2" descr="نتيجة بحث الصور عن شرارة كهربائية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1214446" cy="4781881"/>
          </a:xfrm>
          <a:prstGeom prst="rect">
            <a:avLst/>
          </a:prstGeom>
          <a:noFill/>
        </p:spPr>
      </p:pic>
      <p:pic>
        <p:nvPicPr>
          <p:cNvPr id="2052" name="Picture 4" descr="نتيجة بحث الصور عن كهرباء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285728"/>
            <a:ext cx="4643470" cy="2197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7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5657463" y="4672565"/>
            <a:ext cx="2515044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كهرباء</a:t>
            </a:r>
            <a:endParaRPr lang="ar-KW" sz="96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مستطيل 7"/>
          <p:cNvSpPr/>
          <p:nvPr/>
        </p:nvSpPr>
        <p:spPr>
          <a:xfrm>
            <a:off x="971494" y="4564656"/>
            <a:ext cx="2515044" cy="132343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بطارية</a:t>
            </a:r>
          </a:p>
        </p:txBody>
      </p:sp>
      <p:sp>
        <p:nvSpPr>
          <p:cNvPr id="7" name="مستطيل 7"/>
          <p:cNvSpPr/>
          <p:nvPr/>
        </p:nvSpPr>
        <p:spPr>
          <a:xfrm>
            <a:off x="1517182" y="566210"/>
            <a:ext cx="6109637" cy="13234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رتب بطاقات الأحرف حسب الشكل المعروض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2095829" y="4190659"/>
            <a:ext cx="4524506" cy="79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2"/>
          <p:cNvGrpSpPr/>
          <p:nvPr/>
        </p:nvGrpSpPr>
        <p:grpSpPr>
          <a:xfrm>
            <a:off x="6786578" y="2857496"/>
            <a:ext cx="738010" cy="1464932"/>
            <a:chOff x="10169090" y="2785096"/>
            <a:chExt cx="984013" cy="1464932"/>
          </a:xfrm>
        </p:grpSpPr>
        <p:sp>
          <p:nvSpPr>
            <p:cNvPr id="10" name="Rectangle 9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ا</a:t>
              </a:r>
              <a:endParaRPr lang="en-US" sz="4400" dirty="0"/>
            </a:p>
          </p:txBody>
        </p:sp>
        <p:cxnSp>
          <p:nvCxnSpPr>
            <p:cNvPr id="12" name="Straight Connector 11"/>
            <p:cNvCxnSpPr>
              <a:stCxn id="10" idx="1"/>
              <a:endCxn id="10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9" name="Group 46"/>
          <p:cNvGrpSpPr/>
          <p:nvPr/>
        </p:nvGrpSpPr>
        <p:grpSpPr>
          <a:xfrm>
            <a:off x="8215338" y="2857496"/>
            <a:ext cx="738013" cy="1464932"/>
            <a:chOff x="10319062" y="2969089"/>
            <a:chExt cx="984017" cy="1464932"/>
          </a:xfrm>
        </p:grpSpPr>
        <p:sp>
          <p:nvSpPr>
            <p:cNvPr id="19" name="Rectangle 18"/>
            <p:cNvSpPr/>
            <p:nvPr/>
          </p:nvSpPr>
          <p:spPr>
            <a:xfrm>
              <a:off x="10319062" y="2969089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dirty="0" smtClean="0"/>
                <a:t>ك</a:t>
              </a:r>
              <a:endParaRPr lang="en-US" sz="4400" dirty="0"/>
            </a:p>
          </p:txBody>
        </p:sp>
        <p:cxnSp>
          <p:nvCxnSpPr>
            <p:cNvPr id="21" name="Straight Connector 20"/>
            <p:cNvCxnSpPr>
              <a:stCxn id="19" idx="1"/>
              <a:endCxn id="19" idx="3"/>
            </p:cNvCxnSpPr>
            <p:nvPr/>
          </p:nvCxnSpPr>
          <p:spPr>
            <a:xfrm rot="10800000" flipH="1">
              <a:off x="10319066" y="3701555"/>
              <a:ext cx="984013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8"/>
          <p:cNvGrpSpPr/>
          <p:nvPr/>
        </p:nvGrpSpPr>
        <p:grpSpPr>
          <a:xfrm>
            <a:off x="5214942" y="2857496"/>
            <a:ext cx="738010" cy="1464932"/>
            <a:chOff x="7089875" y="2899186"/>
            <a:chExt cx="984013" cy="1464932"/>
          </a:xfrm>
        </p:grpSpPr>
        <p:sp>
          <p:nvSpPr>
            <p:cNvPr id="17" name="Rectangle 16"/>
            <p:cNvSpPr/>
            <p:nvPr/>
          </p:nvSpPr>
          <p:spPr>
            <a:xfrm>
              <a:off x="7089875" y="289918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>
                  <a:solidFill>
                    <a:schemeClr val="tx1"/>
                  </a:solidFill>
                </a:rPr>
                <a:t>ر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089875" y="3630117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572000" y="1857364"/>
            <a:ext cx="4357718" cy="967229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/>
          <p:cNvGrpSpPr/>
          <p:nvPr/>
        </p:nvGrpSpPr>
        <p:grpSpPr>
          <a:xfrm>
            <a:off x="7572396" y="2857496"/>
            <a:ext cx="738011" cy="1464932"/>
            <a:chOff x="9197338" y="2897651"/>
            <a:chExt cx="984014" cy="1464932"/>
          </a:xfrm>
        </p:grpSpPr>
        <p:sp>
          <p:nvSpPr>
            <p:cNvPr id="18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dirty="0" smtClean="0"/>
                <a:t>ء</a:t>
              </a:r>
              <a:endParaRPr lang="en-US" sz="4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0" y="1857364"/>
            <a:ext cx="4317923" cy="967229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51"/>
          <p:cNvGrpSpPr/>
          <p:nvPr/>
        </p:nvGrpSpPr>
        <p:grpSpPr>
          <a:xfrm>
            <a:off x="2000232" y="2857496"/>
            <a:ext cx="738010" cy="1464932"/>
            <a:chOff x="10169090" y="2785096"/>
            <a:chExt cx="984013" cy="1464932"/>
          </a:xfrm>
        </p:grpSpPr>
        <p:sp>
          <p:nvSpPr>
            <p:cNvPr id="54" name="Rectangle 53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ب</a:t>
              </a:r>
              <a:endParaRPr lang="en-US" sz="4400" dirty="0"/>
            </a:p>
          </p:txBody>
        </p:sp>
        <p:cxnSp>
          <p:nvCxnSpPr>
            <p:cNvPr id="55" name="Straight Connector 54"/>
            <p:cNvCxnSpPr>
              <a:stCxn id="54" idx="1"/>
              <a:endCxn id="54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0" name="Group 56"/>
          <p:cNvGrpSpPr/>
          <p:nvPr/>
        </p:nvGrpSpPr>
        <p:grpSpPr>
          <a:xfrm>
            <a:off x="3571868" y="2857496"/>
            <a:ext cx="738010" cy="1464932"/>
            <a:chOff x="10169090" y="2785096"/>
            <a:chExt cx="984013" cy="1464932"/>
          </a:xfrm>
        </p:grpSpPr>
        <p:sp>
          <p:nvSpPr>
            <p:cNvPr id="59" name="Rectangle 58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ا</a:t>
              </a:r>
              <a:endParaRPr lang="en-US" sz="4400" dirty="0"/>
            </a:p>
          </p:txBody>
        </p:sp>
        <p:cxnSp>
          <p:nvCxnSpPr>
            <p:cNvPr id="60" name="Straight Connector 59"/>
            <p:cNvCxnSpPr>
              <a:stCxn id="59" idx="1"/>
              <a:endCxn id="59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2" name="Group 61"/>
          <p:cNvGrpSpPr/>
          <p:nvPr/>
        </p:nvGrpSpPr>
        <p:grpSpPr>
          <a:xfrm>
            <a:off x="2786050" y="2857496"/>
            <a:ext cx="738010" cy="1464932"/>
            <a:chOff x="10169090" y="2785096"/>
            <a:chExt cx="984013" cy="1464932"/>
          </a:xfrm>
        </p:grpSpPr>
        <p:sp>
          <p:nvSpPr>
            <p:cNvPr id="64" name="Rectangle 63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ر</a:t>
              </a:r>
              <a:endParaRPr lang="en-US" sz="4400" dirty="0"/>
            </a:p>
          </p:txBody>
        </p:sp>
        <p:cxnSp>
          <p:nvCxnSpPr>
            <p:cNvPr id="65" name="Straight Connector 64"/>
            <p:cNvCxnSpPr>
              <a:stCxn id="64" idx="1"/>
              <a:endCxn id="64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1026" name="Picture 2" descr="نتيجة بحث الصور عن صوراجهزة كهربائية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214" y="2857496"/>
            <a:ext cx="590554" cy="571504"/>
          </a:xfrm>
          <a:prstGeom prst="rect">
            <a:avLst/>
          </a:prstGeom>
          <a:noFill/>
        </p:spPr>
      </p:pic>
      <p:pic>
        <p:nvPicPr>
          <p:cNvPr id="52" name="Picture 2" descr="نتيجة بحث الصور عن صوراجهزة كهربائية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900" y="1928802"/>
            <a:ext cx="738193" cy="714380"/>
          </a:xfrm>
          <a:prstGeom prst="rect">
            <a:avLst/>
          </a:prstGeom>
          <a:noFill/>
        </p:spPr>
      </p:pic>
      <p:pic>
        <p:nvPicPr>
          <p:cNvPr id="1028" name="Picture 4" descr="نتيجة بحث الصور عن صوراجهزة كهربائية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857496"/>
            <a:ext cx="428628" cy="745924"/>
          </a:xfrm>
          <a:prstGeom prst="rect">
            <a:avLst/>
          </a:prstGeom>
          <a:noFill/>
        </p:spPr>
      </p:pic>
      <p:grpSp>
        <p:nvGrpSpPr>
          <p:cNvPr id="53" name="Group 48"/>
          <p:cNvGrpSpPr/>
          <p:nvPr/>
        </p:nvGrpSpPr>
        <p:grpSpPr>
          <a:xfrm>
            <a:off x="6000760" y="2857496"/>
            <a:ext cx="738010" cy="1464932"/>
            <a:chOff x="7089875" y="2899186"/>
            <a:chExt cx="984013" cy="1464932"/>
          </a:xfrm>
        </p:grpSpPr>
        <p:sp>
          <p:nvSpPr>
            <p:cNvPr id="56" name="Rectangle 16"/>
            <p:cNvSpPr/>
            <p:nvPr/>
          </p:nvSpPr>
          <p:spPr>
            <a:xfrm>
              <a:off x="7089875" y="289918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>
                  <a:solidFill>
                    <a:schemeClr val="tx1"/>
                  </a:solidFill>
                </a:rPr>
                <a:t>ه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26"/>
            <p:cNvCxnSpPr/>
            <p:nvPr/>
          </p:nvCxnSpPr>
          <p:spPr>
            <a:xfrm>
              <a:off x="7089875" y="3630117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8" name="Group 48"/>
          <p:cNvGrpSpPr/>
          <p:nvPr/>
        </p:nvGrpSpPr>
        <p:grpSpPr>
          <a:xfrm>
            <a:off x="4429124" y="2857496"/>
            <a:ext cx="738010" cy="1464932"/>
            <a:chOff x="7089875" y="2899186"/>
            <a:chExt cx="984013" cy="1464932"/>
          </a:xfrm>
        </p:grpSpPr>
        <p:sp>
          <p:nvSpPr>
            <p:cNvPr id="61" name="Rectangle 16"/>
            <p:cNvSpPr/>
            <p:nvPr/>
          </p:nvSpPr>
          <p:spPr>
            <a:xfrm>
              <a:off x="7089875" y="289918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>
                  <a:solidFill>
                    <a:schemeClr val="tx1"/>
                  </a:solidFill>
                </a:rPr>
                <a:t>ب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cxnSp>
          <p:nvCxnSpPr>
            <p:cNvPr id="62" name="Straight Connector 26"/>
            <p:cNvCxnSpPr/>
            <p:nvPr/>
          </p:nvCxnSpPr>
          <p:spPr>
            <a:xfrm>
              <a:off x="7089875" y="3630117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63" name="Group 51"/>
          <p:cNvGrpSpPr/>
          <p:nvPr/>
        </p:nvGrpSpPr>
        <p:grpSpPr>
          <a:xfrm>
            <a:off x="0" y="2857496"/>
            <a:ext cx="1952424" cy="1464932"/>
            <a:chOff x="8549872" y="2785096"/>
            <a:chExt cx="2603231" cy="1464932"/>
          </a:xfrm>
        </p:grpSpPr>
        <p:sp>
          <p:nvSpPr>
            <p:cNvPr id="71" name="Rectangle 53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ي</a:t>
              </a:r>
              <a:endParaRPr lang="en-US" sz="4400" dirty="0"/>
            </a:p>
          </p:txBody>
        </p:sp>
        <p:cxnSp>
          <p:nvCxnSpPr>
            <p:cNvPr id="72" name="Straight Connector 54"/>
            <p:cNvCxnSpPr>
              <a:stCxn id="71" idx="1"/>
              <a:endCxn id="71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99" name="Rectangle 53"/>
            <p:cNvSpPr/>
            <p:nvPr/>
          </p:nvSpPr>
          <p:spPr>
            <a:xfrm>
              <a:off x="8549872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ط</a:t>
              </a:r>
              <a:endParaRPr lang="en-US" sz="4400" dirty="0"/>
            </a:p>
          </p:txBody>
        </p:sp>
      </p:grpSp>
      <p:grpSp>
        <p:nvGrpSpPr>
          <p:cNvPr id="73" name="Group 51"/>
          <p:cNvGrpSpPr/>
          <p:nvPr/>
        </p:nvGrpSpPr>
        <p:grpSpPr>
          <a:xfrm>
            <a:off x="571472" y="2857496"/>
            <a:ext cx="738010" cy="1464932"/>
            <a:chOff x="10169090" y="2785096"/>
            <a:chExt cx="984013" cy="1464932"/>
          </a:xfrm>
        </p:grpSpPr>
        <p:sp>
          <p:nvSpPr>
            <p:cNvPr id="74" name="Rectangle 53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r>
                <a:rPr lang="ar-KW" sz="4400" dirty="0" smtClean="0"/>
                <a:t>ة</a:t>
              </a:r>
              <a:endParaRPr lang="en-US" sz="4400" dirty="0"/>
            </a:p>
          </p:txBody>
        </p:sp>
        <p:cxnSp>
          <p:nvCxnSpPr>
            <p:cNvPr id="75" name="Straight Connector 54"/>
            <p:cNvCxnSpPr>
              <a:stCxn id="74" idx="1"/>
              <a:endCxn id="74" idx="3"/>
            </p:cNvCxnSpPr>
            <p:nvPr/>
          </p:nvCxnSpPr>
          <p:spPr>
            <a:xfrm>
              <a:off x="10169090" y="3517562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6" name="Group 51"/>
          <p:cNvGrpSpPr/>
          <p:nvPr/>
        </p:nvGrpSpPr>
        <p:grpSpPr>
          <a:xfrm>
            <a:off x="0" y="2857496"/>
            <a:ext cx="738010" cy="1464932"/>
            <a:chOff x="10169090" y="2785096"/>
            <a:chExt cx="984013" cy="1464932"/>
          </a:xfrm>
        </p:grpSpPr>
        <p:sp>
          <p:nvSpPr>
            <p:cNvPr id="77" name="Rectangle 53"/>
            <p:cNvSpPr/>
            <p:nvPr/>
          </p:nvSpPr>
          <p:spPr>
            <a:xfrm>
              <a:off x="10169090" y="2785096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</p:txBody>
        </p:sp>
        <p:cxnSp>
          <p:nvCxnSpPr>
            <p:cNvPr id="78" name="Straight Connector 54"/>
            <p:cNvCxnSpPr>
              <a:stCxn id="77" idx="1"/>
              <a:endCxn id="77" idx="3"/>
            </p:cNvCxnSpPr>
            <p:nvPr/>
          </p:nvCxnSpPr>
          <p:spPr>
            <a:xfrm rot="10800000" flipH="1">
              <a:off x="10169090" y="3517562"/>
              <a:ext cx="984013" cy="158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1030" name="Picture 6" descr="نتيجة بحث الصور عن صوراجهزة كهربائية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2928934"/>
            <a:ext cx="642942" cy="642942"/>
          </a:xfrm>
          <a:prstGeom prst="rect">
            <a:avLst/>
          </a:prstGeom>
          <a:noFill/>
        </p:spPr>
      </p:pic>
      <p:pic>
        <p:nvPicPr>
          <p:cNvPr id="83" name="Picture 6" descr="نتيجة بحث الصور عن صوراجهزة كهربائية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1928802"/>
            <a:ext cx="714380" cy="714380"/>
          </a:xfrm>
          <a:prstGeom prst="rect">
            <a:avLst/>
          </a:prstGeom>
          <a:noFill/>
        </p:spPr>
      </p:pic>
      <p:pic>
        <p:nvPicPr>
          <p:cNvPr id="1032" name="Picture 8" descr="نتيجة بحث الصور عن صوراجهزة كهربائية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1928802"/>
            <a:ext cx="425693" cy="790571"/>
          </a:xfrm>
          <a:prstGeom prst="rect">
            <a:avLst/>
          </a:prstGeom>
          <a:noFill/>
        </p:spPr>
      </p:pic>
      <p:pic>
        <p:nvPicPr>
          <p:cNvPr id="84" name="Picture 8" descr="نتيجة بحث الصور عن صوراجهزة كهربائية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8" y="2857496"/>
            <a:ext cx="425693" cy="790571"/>
          </a:xfrm>
          <a:prstGeom prst="rect">
            <a:avLst/>
          </a:prstGeom>
          <a:noFill/>
        </p:spPr>
      </p:pic>
      <p:pic>
        <p:nvPicPr>
          <p:cNvPr id="1034" name="Picture 10" descr="نتيجة بحث الصور عن صوراجهزة كهربائية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36868" y="1928802"/>
            <a:ext cx="692586" cy="785818"/>
          </a:xfrm>
          <a:prstGeom prst="rect">
            <a:avLst/>
          </a:prstGeom>
          <a:noFill/>
        </p:spPr>
      </p:pic>
      <p:pic>
        <p:nvPicPr>
          <p:cNvPr id="85" name="Picture 10" descr="نتيجة بحث الصور عن صوراجهزة كهربائية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9124" y="2857496"/>
            <a:ext cx="642942" cy="729491"/>
          </a:xfrm>
          <a:prstGeom prst="rect">
            <a:avLst/>
          </a:prstGeom>
          <a:noFill/>
        </p:spPr>
      </p:pic>
      <p:pic>
        <p:nvPicPr>
          <p:cNvPr id="1036" name="Picture 12" descr="نتيجة بحث الصور عن صوراجهزة كهربائية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00694" y="2000240"/>
            <a:ext cx="738184" cy="738184"/>
          </a:xfrm>
          <a:prstGeom prst="rect">
            <a:avLst/>
          </a:prstGeom>
          <a:noFill/>
        </p:spPr>
      </p:pic>
      <p:pic>
        <p:nvPicPr>
          <p:cNvPr id="86" name="Picture 12" descr="نتيجة بحث الصور عن صوراجهزة كهربائية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8016" y="2857496"/>
            <a:ext cx="738184" cy="738184"/>
          </a:xfrm>
          <a:prstGeom prst="rect">
            <a:avLst/>
          </a:prstGeom>
          <a:noFill/>
        </p:spPr>
      </p:pic>
      <p:pic>
        <p:nvPicPr>
          <p:cNvPr id="1038" name="Picture 14" descr="نتيجة بحث الصور عن صوراجهزة كهربائية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72000" y="2143116"/>
            <a:ext cx="815517" cy="571504"/>
          </a:xfrm>
          <a:prstGeom prst="rect">
            <a:avLst/>
          </a:prstGeom>
          <a:noFill/>
        </p:spPr>
      </p:pic>
      <p:pic>
        <p:nvPicPr>
          <p:cNvPr id="87" name="Picture 14" descr="نتيجة بحث الصور عن صوراجهزة كهربائية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43834" y="3071810"/>
            <a:ext cx="611637" cy="428628"/>
          </a:xfrm>
          <a:prstGeom prst="rect">
            <a:avLst/>
          </a:prstGeom>
          <a:noFill/>
        </p:spPr>
      </p:pic>
      <p:pic>
        <p:nvPicPr>
          <p:cNvPr id="1040" name="Picture 16" descr="نتيجة بحث الصور عن صور بطاريات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43306" y="1928802"/>
            <a:ext cx="518546" cy="838198"/>
          </a:xfrm>
          <a:prstGeom prst="rect">
            <a:avLst/>
          </a:prstGeom>
          <a:noFill/>
        </p:spPr>
      </p:pic>
      <p:pic>
        <p:nvPicPr>
          <p:cNvPr id="88" name="Picture 16" descr="نتيجة بحث الصور عن صور بطاريات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43108" y="2857496"/>
            <a:ext cx="430157" cy="695322"/>
          </a:xfrm>
          <a:prstGeom prst="rect">
            <a:avLst/>
          </a:prstGeom>
          <a:noFill/>
        </p:spPr>
      </p:pic>
      <p:pic>
        <p:nvPicPr>
          <p:cNvPr id="1042" name="Picture 18" descr="نتيجة بحث الصور عن صور بطاريات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786050" y="1928802"/>
            <a:ext cx="642942" cy="848137"/>
          </a:xfrm>
          <a:prstGeom prst="rect">
            <a:avLst/>
          </a:prstGeom>
          <a:noFill/>
        </p:spPr>
      </p:pic>
      <p:pic>
        <p:nvPicPr>
          <p:cNvPr id="89" name="Picture 18" descr="نتيجة بحث الصور عن صور بطاريات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8308" y="2857496"/>
            <a:ext cx="534633" cy="705261"/>
          </a:xfrm>
          <a:prstGeom prst="rect">
            <a:avLst/>
          </a:prstGeom>
          <a:noFill/>
        </p:spPr>
      </p:pic>
      <p:pic>
        <p:nvPicPr>
          <p:cNvPr id="1044" name="Picture 20" descr="نتيجة بحث الصور عن صور بطاريات جافة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071670" y="2000240"/>
            <a:ext cx="624101" cy="714380"/>
          </a:xfrm>
          <a:prstGeom prst="rect">
            <a:avLst/>
          </a:prstGeom>
          <a:noFill/>
        </p:spPr>
      </p:pic>
      <p:pic>
        <p:nvPicPr>
          <p:cNvPr id="92" name="Picture 20" descr="نتيجة بحث الصور عن صور بطاريات جافة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643306" y="2857496"/>
            <a:ext cx="642942" cy="714380"/>
          </a:xfrm>
          <a:prstGeom prst="rect">
            <a:avLst/>
          </a:prstGeom>
          <a:noFill/>
        </p:spPr>
      </p:pic>
      <p:pic>
        <p:nvPicPr>
          <p:cNvPr id="1046" name="Picture 22" descr="نتيجة بحث الصور عن صور بطاريات جافة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285852" y="1928802"/>
            <a:ext cx="785818" cy="785819"/>
          </a:xfrm>
          <a:prstGeom prst="rect">
            <a:avLst/>
          </a:prstGeom>
          <a:noFill/>
        </p:spPr>
      </p:pic>
      <p:pic>
        <p:nvPicPr>
          <p:cNvPr id="93" name="Picture 22" descr="نتيجة بحث الصور عن صور بطاريات جافة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57488" y="2928934"/>
            <a:ext cx="642941" cy="642942"/>
          </a:xfrm>
          <a:prstGeom prst="rect">
            <a:avLst/>
          </a:prstGeom>
          <a:noFill/>
        </p:spPr>
      </p:pic>
      <p:pic>
        <p:nvPicPr>
          <p:cNvPr id="1048" name="Picture 24" descr="نتيجة بحث الصور عن صور بطاريات جافة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42910" y="2000240"/>
            <a:ext cx="838197" cy="838198"/>
          </a:xfrm>
          <a:prstGeom prst="rect">
            <a:avLst/>
          </a:prstGeom>
          <a:noFill/>
        </p:spPr>
      </p:pic>
      <p:pic>
        <p:nvPicPr>
          <p:cNvPr id="94" name="Picture 24" descr="نتيجة بحث الصور عن صور بطاريات جافة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357290" y="2928934"/>
            <a:ext cx="552445" cy="552446"/>
          </a:xfrm>
          <a:prstGeom prst="rect">
            <a:avLst/>
          </a:prstGeom>
          <a:noFill/>
        </p:spPr>
      </p:pic>
      <p:pic>
        <p:nvPicPr>
          <p:cNvPr id="1050" name="Picture 26" descr="نتيجة بحث الصور عن صور بطاريات جافة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0" y="1928802"/>
            <a:ext cx="642941" cy="642942"/>
          </a:xfrm>
          <a:prstGeom prst="rect">
            <a:avLst/>
          </a:prstGeom>
          <a:noFill/>
        </p:spPr>
      </p:pic>
      <p:pic>
        <p:nvPicPr>
          <p:cNvPr id="95" name="Picture 26" descr="نتيجة بحث الصور عن صور بطاريات جافة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85786" y="2928934"/>
            <a:ext cx="500065" cy="500066"/>
          </a:xfrm>
          <a:prstGeom prst="rect">
            <a:avLst/>
          </a:prstGeom>
          <a:noFill/>
        </p:spPr>
      </p:pic>
      <p:sp>
        <p:nvSpPr>
          <p:cNvPr id="100" name="مستطيل 99"/>
          <p:cNvSpPr/>
          <p:nvPr/>
        </p:nvSpPr>
        <p:spPr>
          <a:xfrm>
            <a:off x="214282" y="3643314"/>
            <a:ext cx="42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KW" sz="3600" b="1" dirty="0" smtClean="0"/>
              <a:t>ط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839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214810" y="357166"/>
            <a:ext cx="4127640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7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الأنشطة الإضافية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7" y="1262366"/>
            <a:ext cx="2903543" cy="3964516"/>
          </a:xfrm>
          <a:prstGeom prst="rect">
            <a:avLst/>
          </a:prstGeom>
        </p:spPr>
      </p:pic>
      <p:sp>
        <p:nvSpPr>
          <p:cNvPr id="6" name="مستطيل 7"/>
          <p:cNvSpPr/>
          <p:nvPr/>
        </p:nvSpPr>
        <p:spPr>
          <a:xfrm>
            <a:off x="4169664" y="2827019"/>
            <a:ext cx="4127640" cy="34214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يمكن استخدام هذه الأنشطة لقياس مستوى الأداء </a:t>
            </a:r>
          </a:p>
          <a:p>
            <a:pPr algn="ctr">
              <a:spcAft>
                <a:spcPts val="1000"/>
              </a:spcAft>
            </a:pP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 الأقل من المعيار والأعلى من المعيار </a:t>
            </a: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6838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4" t="18309" r="44676" b="15398"/>
          <a:stretch>
            <a:fillRect/>
          </a:stretch>
        </p:blipFill>
        <p:spPr bwMode="auto">
          <a:xfrm>
            <a:off x="357158" y="204436"/>
            <a:ext cx="8501122" cy="643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214414" y="4071942"/>
            <a:ext cx="7286676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صورة 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6153150" cy="329565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1429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KW" sz="280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 rot="10800000" flipV="1">
            <a:off x="1785918" y="1193529"/>
            <a:ext cx="5214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3200" b="1" dirty="0" smtClean="0" bmk="_GoBack">
                <a:latin typeface="Calibri" pitchFamily="34" charset="0"/>
                <a:ea typeface="Calibri" pitchFamily="34" charset="0"/>
                <a:cs typeface="Arial" pitchFamily="34" charset="0"/>
              </a:rPr>
              <a:t>حوط</a:t>
            </a:r>
            <a:r>
              <a:rPr kumimoji="0" lang="ar-SA" sz="3200" b="1" i="0" u="none" strike="noStrike" cap="none" normalizeH="0" baseline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الأجهزة التي تعتمد على الكهرباء</a:t>
            </a:r>
            <a:endParaRPr kumimoji="0" lang="ar-S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AutoShape 5" descr="نتيجة بحث الصور عن اجهزة كهرب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4103" name="AutoShape 7" descr="نتيجة بحث الصور عن اجهزة كهرب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4105" name="AutoShape 9" descr="نتيجة بحث الصور عن اجهزة كهرب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4109" name="Picture 13" descr="نتيجة بحث الصور عن اجهزة كهربائية"/>
          <p:cNvPicPr>
            <a:picLocks noChangeAspect="1" noChangeArrowheads="1"/>
          </p:cNvPicPr>
          <p:nvPr/>
        </p:nvPicPr>
        <p:blipFill>
          <a:blip r:embed="rId4">
            <a:biLevel thresh="50000"/>
          </a:blip>
          <a:srcRect/>
          <a:stretch>
            <a:fillRect/>
          </a:stretch>
        </p:blipFill>
        <p:spPr bwMode="auto">
          <a:xfrm>
            <a:off x="3214678" y="4786322"/>
            <a:ext cx="1571636" cy="1571636"/>
          </a:xfrm>
          <a:prstGeom prst="rect">
            <a:avLst/>
          </a:prstGeom>
          <a:noFill/>
        </p:spPr>
      </p:pic>
      <p:pic>
        <p:nvPicPr>
          <p:cNvPr id="4111" name="Picture 15" descr="نتيجة بحث الصور عن اجهزة كهربائية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6143636" y="2357430"/>
            <a:ext cx="2428892" cy="1820311"/>
          </a:xfrm>
          <a:prstGeom prst="rect">
            <a:avLst/>
          </a:prstGeom>
          <a:noFill/>
        </p:spPr>
      </p:pic>
      <p:sp>
        <p:nvSpPr>
          <p:cNvPr id="10" name="عنوان 1"/>
          <p:cNvSpPr txBox="1">
            <a:spLocks/>
          </p:cNvSpPr>
          <p:nvPr/>
        </p:nvSpPr>
        <p:spPr>
          <a:xfrm>
            <a:off x="1357290" y="214290"/>
            <a:ext cx="6115064" cy="296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أقل من المعيار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 rot="10800000" flipV="1">
            <a:off x="1500166" y="785794"/>
            <a:ext cx="6143668" cy="584775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1">
                <a:alpha val="38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3200" b="1" dirty="0" smtClean="0" bmk="_GoBack">
                <a:latin typeface="Calibri" pitchFamily="34" charset="0"/>
                <a:ea typeface="Calibri" pitchFamily="34" charset="0"/>
                <a:cs typeface="Arial" pitchFamily="34" charset="0"/>
              </a:rPr>
              <a:t>ضع دائرة على الأجهزة التي تعمل بالكهرباء</a:t>
            </a:r>
            <a:endParaRPr kumimoji="0" lang="ar-S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1500166" y="1643050"/>
            <a:ext cx="6143668" cy="584775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6">
                <a:lumMod val="75000"/>
                <a:alpha val="38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3200" b="1" dirty="0" smtClean="0" bmk="_GoBack">
                <a:latin typeface="Calibri" pitchFamily="34" charset="0"/>
                <a:ea typeface="Calibri" pitchFamily="34" charset="0"/>
                <a:cs typeface="Arial" pitchFamily="34" charset="0"/>
              </a:rPr>
              <a:t>ضع مثلثاً على الأجهزة التي تعمل بالبطارية</a:t>
            </a:r>
            <a:endParaRPr kumimoji="0" lang="ar-S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0" name="Picture 4" descr="نتيجة بحث الصور عن اجهزة كهربائية ابيض واسود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2428868"/>
            <a:ext cx="1785950" cy="2282794"/>
          </a:xfrm>
          <a:prstGeom prst="rect">
            <a:avLst/>
          </a:prstGeom>
          <a:noFill/>
        </p:spPr>
      </p:pic>
      <p:pic>
        <p:nvPicPr>
          <p:cNvPr id="60424" name="Picture 8" descr="نتيجة بحث الصور عن اجهزة كهربائية ابيض واسود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1523"/>
            <a:ext cx="3095596" cy="2476477"/>
          </a:xfrm>
          <a:prstGeom prst="rect">
            <a:avLst/>
          </a:prstGeom>
          <a:noFill/>
        </p:spPr>
      </p:pic>
      <p:pic>
        <p:nvPicPr>
          <p:cNvPr id="60426" name="Picture 10" descr="نتيجة بحث الصور عن اجهزة كهربائية ابيض واسود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5" y="4943475"/>
            <a:ext cx="2390775" cy="1914525"/>
          </a:xfrm>
          <a:prstGeom prst="rect">
            <a:avLst/>
          </a:prstGeom>
          <a:noFill/>
        </p:spPr>
      </p:pic>
      <p:pic>
        <p:nvPicPr>
          <p:cNvPr id="60428" name="Picture 12" descr="نتيجة بحث الصور عن اجهزة تعمل بالبطارية"/>
          <p:cNvPicPr>
            <a:picLocks noChangeAspect="1" noChangeArrowheads="1"/>
          </p:cNvPicPr>
          <p:nvPr/>
        </p:nvPicPr>
        <p:blipFill>
          <a:blip r:embed="rId5"/>
          <a:srcRect l="2206" t="14706" r="25000" b="11765"/>
          <a:stretch>
            <a:fillRect/>
          </a:stretch>
        </p:blipFill>
        <p:spPr bwMode="auto">
          <a:xfrm>
            <a:off x="3714744" y="4857760"/>
            <a:ext cx="2357454" cy="1785950"/>
          </a:xfrm>
          <a:prstGeom prst="rect">
            <a:avLst/>
          </a:prstGeom>
          <a:noFill/>
        </p:spPr>
      </p:pic>
      <p:pic>
        <p:nvPicPr>
          <p:cNvPr id="60430" name="Picture 14" descr="نتيجة بحث الصور عن اجهزة تعمل بالبطارية"/>
          <p:cNvPicPr>
            <a:picLocks noChangeAspect="1" noChangeArrowheads="1"/>
          </p:cNvPicPr>
          <p:nvPr/>
        </p:nvPicPr>
        <p:blipFill>
          <a:blip r:embed="rId6"/>
          <a:srcRect l="35539" t="9683" r="37808" b="12856"/>
          <a:stretch>
            <a:fillRect/>
          </a:stretch>
        </p:blipFill>
        <p:spPr bwMode="auto">
          <a:xfrm>
            <a:off x="4214810" y="2285992"/>
            <a:ext cx="1071570" cy="2381267"/>
          </a:xfrm>
          <a:prstGeom prst="rect">
            <a:avLst/>
          </a:prstGeom>
          <a:noFill/>
        </p:spPr>
      </p:pic>
      <p:pic>
        <p:nvPicPr>
          <p:cNvPr id="60432" name="Picture 16" descr="نتيجة بحث الصور عن اجهزة تعمل بالبطارية"/>
          <p:cNvPicPr>
            <a:picLocks noChangeAspect="1" noChangeArrowheads="1"/>
          </p:cNvPicPr>
          <p:nvPr/>
        </p:nvPicPr>
        <p:blipFill>
          <a:blip r:embed="rId7"/>
          <a:srcRect l="30280" t="8288" r="17313" b="4695"/>
          <a:stretch>
            <a:fillRect/>
          </a:stretch>
        </p:blipFill>
        <p:spPr bwMode="auto">
          <a:xfrm>
            <a:off x="357158" y="2500306"/>
            <a:ext cx="2066599" cy="1928826"/>
          </a:xfrm>
          <a:prstGeom prst="rect">
            <a:avLst/>
          </a:prstGeom>
          <a:noFill/>
        </p:spPr>
      </p:pic>
      <p:sp>
        <p:nvSpPr>
          <p:cNvPr id="10" name="عنوان 1"/>
          <p:cNvSpPr txBox="1">
            <a:spLocks/>
          </p:cNvSpPr>
          <p:nvPr/>
        </p:nvSpPr>
        <p:spPr>
          <a:xfrm>
            <a:off x="1214414" y="214290"/>
            <a:ext cx="625794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أقل من المعيار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 rot="10800000" flipV="1">
            <a:off x="1500166" y="642918"/>
            <a:ext cx="6143668" cy="1569660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6">
                <a:lumMod val="75000"/>
                <a:alpha val="38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3200" b="1" dirty="0" smtClean="0" bmk="_GoBack">
                <a:latin typeface="Calibri" pitchFamily="34" charset="0"/>
                <a:ea typeface="Calibri" pitchFamily="34" charset="0"/>
                <a:cs typeface="Arial" pitchFamily="34" charset="0"/>
              </a:rPr>
              <a:t>أراد أحمد مشاهدة التلفزيون وعند تشغيل جهاز التحكم لم يعمل التلفزيون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3200" b="1" dirty="0" smtClean="0" bmk="_GoBack">
                <a:latin typeface="Calibri" pitchFamily="34" charset="0"/>
                <a:cs typeface="Arial" pitchFamily="34" charset="0"/>
              </a:rPr>
              <a:t>استنتج السبب؟؟؟؟؟؟؟ </a:t>
            </a:r>
            <a:endParaRPr kumimoji="0" lang="ar-S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4" name="Picture 4" descr="نتيجة بحث الصور عن صورة فتاة تشاهد التلفزيون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357430"/>
            <a:ext cx="7467584" cy="4200516"/>
          </a:xfrm>
          <a:prstGeom prst="rect">
            <a:avLst/>
          </a:prstGeom>
          <a:noFill/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357290" y="214290"/>
            <a:ext cx="6115064" cy="296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أعلى من المعيار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19766" t="31250" r="28074" b="6250"/>
          <a:stretch>
            <a:fillRect/>
          </a:stretch>
        </p:blipFill>
        <p:spPr bwMode="auto">
          <a:xfrm>
            <a:off x="361621" y="642918"/>
            <a:ext cx="8483307" cy="5715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357290" y="116632"/>
            <a:ext cx="6115064" cy="296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أعلى من المعيار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25256" t="29297" r="21486" b="6250"/>
          <a:stretch>
            <a:fillRect/>
          </a:stretch>
        </p:blipFill>
        <p:spPr bwMode="auto">
          <a:xfrm>
            <a:off x="357158" y="571480"/>
            <a:ext cx="8387472" cy="6100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357290" y="65869"/>
            <a:ext cx="6115064" cy="2968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ورقة عمل أعلى من المعيار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1872208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 rtl="1">
              <a:buNone/>
            </a:pPr>
            <a:endParaRPr lang="en-US" sz="4400" b="1" dirty="0" smtClean="0"/>
          </a:p>
          <a:p>
            <a:pPr algn="ctr" rtl="1">
              <a:buNone/>
            </a:pPr>
            <a:r>
              <a:rPr lang="ar-KW" sz="4400" b="1" dirty="0" smtClean="0"/>
              <a:t>عنوان الدرس: أنا أصنع البوصلة</a:t>
            </a:r>
            <a:r>
              <a:rPr lang="ar-SA" sz="4400" b="1" dirty="0" smtClean="0"/>
              <a:t>؟</a:t>
            </a:r>
            <a:endParaRPr lang="en-US" sz="44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2492896"/>
            <a:ext cx="8229600" cy="3773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1">
            <a:normAutofit fontScale="85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endParaRPr lang="ar-KW" b="1" dirty="0" smtClean="0"/>
          </a:p>
          <a:p>
            <a:pPr algn="just">
              <a:buFont typeface="Wingdings" pitchFamily="2" charset="2"/>
              <a:buChar char="v"/>
            </a:pPr>
            <a:r>
              <a:rPr lang="ar-KW" sz="4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المفاهيم العلمية المتضمنة في الكفاية الخاصة</a:t>
            </a:r>
            <a:r>
              <a:rPr lang="ar-KW" sz="4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itchFamily="2" charset="2"/>
              <a:buChar char="v"/>
            </a:pPr>
            <a:r>
              <a:rPr lang="ar-KW" sz="4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تحتوى البوصلة على مغناطيس أو إبرة مغناطيسية.</a:t>
            </a:r>
          </a:p>
          <a:p>
            <a:pPr algn="just">
              <a:buFont typeface="Wingdings" pitchFamily="2" charset="2"/>
              <a:buChar char="v"/>
            </a:pPr>
            <a:r>
              <a:rPr lang="ar-KW" sz="4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هناك العديد من الأجهزة في حياتنا تحتوى أو تعتمد على بوصلة.</a:t>
            </a:r>
            <a:endParaRPr lang="ar-KW" b="1" dirty="0" smtClean="0"/>
          </a:p>
          <a:p>
            <a:pPr algn="just">
              <a:buFont typeface="Wingdings" pitchFamily="2" charset="2"/>
              <a:buChar char="v"/>
            </a:pPr>
            <a:r>
              <a:rPr lang="ar-KW" sz="4000" b="1" dirty="0" smtClean="0">
                <a:solidFill>
                  <a:schemeClr val="tx2">
                    <a:lumMod val="75000"/>
                  </a:schemeClr>
                </a:solidFill>
              </a:rPr>
              <a:t>مصادر التعلم: فيديو, مسجل , انترنت ،حاسوب،أوراق عمل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404664"/>
            <a:ext cx="4041775" cy="1296145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pPr algn="r" rtl="1"/>
            <a:endParaRPr lang="ar-KW" sz="3600" dirty="0" smtClean="0"/>
          </a:p>
          <a:p>
            <a:pPr algn="r" rtl="1"/>
            <a:r>
              <a:rPr lang="ar-KW" sz="3600" dirty="0" smtClean="0"/>
              <a:t>يستطيع المتعلم أن: (أمثلة منوعة على الأنشطة الواردة في المنهج)</a:t>
            </a:r>
            <a:endParaRPr lang="en-US" sz="3600" dirty="0" smtClean="0"/>
          </a:p>
          <a:p>
            <a:pPr algn="r" rt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772816"/>
            <a:ext cx="4041775" cy="475252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just" rtl="1">
              <a:buNone/>
            </a:pPr>
            <a:r>
              <a:rPr lang="ar-KW" b="1" dirty="0" smtClean="0">
                <a:solidFill>
                  <a:srgbClr val="FF0000"/>
                </a:solidFill>
              </a:rPr>
              <a:t>نشاط تحفيزي مقترح:</a:t>
            </a:r>
          </a:p>
          <a:p>
            <a:pPr algn="just" rtl="1">
              <a:buNone/>
            </a:pPr>
            <a:r>
              <a:rPr lang="ar-KW" sz="2000" b="1" dirty="0" smtClean="0"/>
              <a:t>ناقش المتعلمين في مجموعات حول الصورة التي أمامهم.</a:t>
            </a:r>
          </a:p>
          <a:p>
            <a:pPr algn="just" rtl="1">
              <a:buNone/>
            </a:pPr>
            <a:r>
              <a:rPr lang="ar-KW" sz="2000" b="1" dirty="0" smtClean="0"/>
              <a:t>كيف يمكن لخفر السواحل مساعدة القارب التائه في البحر ؟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نوع النشاط: </a:t>
            </a:r>
            <a:r>
              <a:rPr lang="ar-SA" sz="2000" b="1" dirty="0" smtClean="0"/>
              <a:t>عرض</a:t>
            </a:r>
            <a:endParaRPr lang="ar-KW" sz="2000" b="1" dirty="0" smtClean="0"/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المهارات المكتسبة: الملاحظة, </a:t>
            </a:r>
            <a:r>
              <a:rPr lang="ar-SA" sz="2000" b="1" dirty="0" err="1" smtClean="0"/>
              <a:t>الت</a:t>
            </a:r>
            <a:r>
              <a:rPr lang="ar-KW" sz="2000" b="1" dirty="0" smtClean="0"/>
              <a:t>واصل اللفظي 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000" b="1" dirty="0" smtClean="0"/>
              <a:t>المواد المستخدمة في النشاط: مصورات</a:t>
            </a:r>
          </a:p>
          <a:p>
            <a:pPr algn="r" rtl="1">
              <a:buNone/>
            </a:pPr>
            <a:r>
              <a:rPr lang="ar-KW" sz="2000" b="1" dirty="0" smtClean="0"/>
              <a:t>زمن النشاط المقترح : 5 دقائق</a:t>
            </a:r>
            <a:endParaRPr lang="en-US" sz="20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26903" t="62500" r="57174" b="18945"/>
          <a:stretch>
            <a:fillRect/>
          </a:stretch>
        </p:blipFill>
        <p:spPr bwMode="auto">
          <a:xfrm>
            <a:off x="285720" y="250030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algn="r" rtl="1"/>
            <a:endParaRPr lang="ar-KW" dirty="0" smtClean="0"/>
          </a:p>
          <a:p>
            <a:pPr rtl="1"/>
            <a:r>
              <a:rPr lang="ar-KW" sz="4000" b="1" dirty="0" smtClean="0"/>
              <a:t>ملاحظات عامة مهمة للمعلم عند تنفيذ النشاط:</a:t>
            </a:r>
            <a:endParaRPr lang="en-US" sz="4000" b="1" dirty="0" smtClean="0"/>
          </a:p>
          <a:p>
            <a:pPr algn="r" rtl="1"/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2075" t="23559" r="52539" b="15583"/>
          <a:stretch>
            <a:fillRect/>
          </a:stretch>
        </p:blipFill>
        <p:spPr bwMode="auto">
          <a:xfrm>
            <a:off x="2285984" y="1854258"/>
            <a:ext cx="4786346" cy="471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857364"/>
            <a:ext cx="1928826" cy="1928826"/>
          </a:xfrm>
          <a:prstGeom prst="rect">
            <a:avLst/>
          </a:prstGeom>
        </p:spPr>
      </p:pic>
      <p:pic>
        <p:nvPicPr>
          <p:cNvPr id="10" name="صورة 9" descr="PngMedium-directing-compass-588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4286256"/>
            <a:ext cx="2323140" cy="233088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KW" b="1" dirty="0" smtClean="0"/>
              <a:t>أنا أصنع البوصلة</a:t>
            </a:r>
            <a:r>
              <a:rPr lang="en-US" dirty="0" smtClean="0"/>
              <a:t/>
            </a:r>
            <a:br>
              <a:rPr lang="en-US" dirty="0" smtClean="0"/>
            </a:br>
            <a:endParaRPr lang="ar-KW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258072" cy="3951288"/>
          </a:xfrm>
        </p:spPr>
        <p:txBody>
          <a:bodyPr>
            <a:normAutofit/>
          </a:bodyPr>
          <a:lstStyle/>
          <a:p>
            <a:pPr algn="just"/>
            <a:r>
              <a:rPr lang="ar-KW" sz="3200" b="1" dirty="0" smtClean="0"/>
              <a:t>قصة عن صديق يقيم حفل في بيته و يريد دعوة الطلاب للحضور ولكنها أول زيارة ولا يعرفون المنزل فكيف يتصرفون ؟</a:t>
            </a:r>
            <a:endParaRPr lang="en-US" sz="3200" b="1" dirty="0" smtClean="0"/>
          </a:p>
          <a:p>
            <a:pPr algn="just"/>
            <a:r>
              <a:rPr lang="ar-KW" sz="3200" b="1" dirty="0" smtClean="0"/>
              <a:t>( باستخدام </a:t>
            </a:r>
            <a:r>
              <a:rPr lang="ar-KW" sz="3200" b="1" dirty="0" err="1" smtClean="0"/>
              <a:t>الجي</a:t>
            </a:r>
            <a:r>
              <a:rPr lang="ar-KW" sz="3200" b="1" dirty="0" smtClean="0"/>
              <a:t> </a:t>
            </a:r>
            <a:r>
              <a:rPr lang="ar-KW" sz="3200" b="1" dirty="0" err="1" smtClean="0"/>
              <a:t>بي</a:t>
            </a:r>
            <a:r>
              <a:rPr lang="ar-KW" sz="3200" b="1" dirty="0" smtClean="0"/>
              <a:t> أس الذي يعتمد على البوصلة يحددون المكان المراد الوصول إليه ) </a:t>
            </a:r>
            <a:endParaRPr lang="en-US" sz="3200" b="1" dirty="0" smtClean="0"/>
          </a:p>
          <a:p>
            <a:pPr algn="just"/>
            <a:endParaRPr lang="ar-KW" dirty="0"/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758138" cy="639762"/>
          </a:xfrm>
        </p:spPr>
        <p:txBody>
          <a:bodyPr>
            <a:noAutofit/>
          </a:bodyPr>
          <a:lstStyle/>
          <a:p>
            <a:pPr algn="ctr"/>
            <a:r>
              <a:rPr lang="ar-KW" sz="3600" dirty="0" smtClean="0">
                <a:solidFill>
                  <a:srgbClr val="FF0000"/>
                </a:solidFill>
              </a:rPr>
              <a:t>نشاط تحفيزي بديل</a:t>
            </a:r>
            <a:endParaRPr lang="ar-KW" sz="3600" dirty="0">
              <a:solidFill>
                <a:srgbClr val="FF0000"/>
              </a:solidFill>
            </a:endParaRPr>
          </a:p>
        </p:txBody>
      </p:sp>
      <p:pic>
        <p:nvPicPr>
          <p:cNvPr id="8" name="صورة 7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62" y="4725144"/>
            <a:ext cx="1775690" cy="177569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7544" y="332657"/>
            <a:ext cx="4040188" cy="115212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ملاحظات عامة مهمة للمعلم عند تنفيذ النشاط: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5025" y="1556792"/>
            <a:ext cx="4041775" cy="456937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ar-KW" sz="2600" b="1" dirty="0" smtClean="0"/>
              <a:t>نشاط : اعرض فيلم تعليمياً عن البوصلة واستخداماتها ، ثم ناقش المتعلمين حوله.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600" b="1" dirty="0" smtClean="0"/>
              <a:t>نوع النشاط: عرض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600" b="1" dirty="0" smtClean="0"/>
              <a:t>المهارات المكتسبة: </a:t>
            </a:r>
            <a:r>
              <a:rPr lang="ar-SA" sz="2600" b="1" dirty="0" smtClean="0"/>
              <a:t>الملاحظة ، </a:t>
            </a:r>
            <a:r>
              <a:rPr lang="ar-SA" sz="2600" b="1" dirty="0" err="1" smtClean="0"/>
              <a:t>ا</a:t>
            </a:r>
            <a:r>
              <a:rPr lang="ar-KW" sz="2600" b="1" dirty="0" smtClean="0"/>
              <a:t>لتواصل اللفظي، الاستنتاج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600" b="1" dirty="0" smtClean="0"/>
              <a:t>المواد المستخدمة في النشاط: فيلم تعليمي</a:t>
            </a:r>
          </a:p>
          <a:p>
            <a:pPr algn="just" rtl="1">
              <a:buFont typeface="Wingdings" pitchFamily="2" charset="2"/>
              <a:buChar char="v"/>
            </a:pPr>
            <a:r>
              <a:rPr lang="ar-KW" sz="2600" b="1" dirty="0" smtClean="0"/>
              <a:t>زمن النشاط المقترح : 5 دقائق</a:t>
            </a:r>
          </a:p>
          <a:p>
            <a:pPr algn="r" rtl="1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4008" y="332656"/>
            <a:ext cx="4041775" cy="115212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r" rtl="1"/>
            <a:endParaRPr lang="ar-KW" dirty="0" smtClean="0"/>
          </a:p>
          <a:p>
            <a:pPr algn="r" rtl="1"/>
            <a:r>
              <a:rPr lang="ar-KW" dirty="0" smtClean="0"/>
              <a:t>يستطيع المتعلم أن: (أمثلة منوعة على الأنشطة الواردة في المنهج)</a:t>
            </a:r>
            <a:endParaRPr lang="en-US" dirty="0" smtClean="0"/>
          </a:p>
          <a:p>
            <a:pPr algn="r" rtl="1"/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26355" t="28320" r="46742" b="30664"/>
          <a:stretch>
            <a:fillRect/>
          </a:stretch>
        </p:blipFill>
        <p:spPr bwMode="auto">
          <a:xfrm>
            <a:off x="428596" y="1643050"/>
            <a:ext cx="4000528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5500702"/>
            <a:ext cx="1200150" cy="120015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1180</Words>
  <Application>Microsoft Office PowerPoint</Application>
  <PresentationFormat>On-screen Show (4:3)</PresentationFormat>
  <Paragraphs>206</Paragraphs>
  <Slides>44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سمة Office</vt:lpstr>
      <vt:lpstr>PowerPoint Presentation</vt:lpstr>
      <vt:lpstr>الكفاية العامة (3):الربط بين الأفكار العلمية والمحاولات مع العمليات التكنولوجية والمنتجات من أجل حماية ورفع وتعزيز واستدامة البيئة الطبيعية والمجتمعية</vt:lpstr>
      <vt:lpstr>معيار المنهج (3-2): يشرح القدرة على تشغيل التكنولوجيا المعروفة بصورة مفيدة مثل البطاريات والمغناطيسيات والأدوات المنزلية البسيطة.</vt:lpstr>
      <vt:lpstr>PowerPoint Presentation</vt:lpstr>
      <vt:lpstr>PowerPoint Presentation</vt:lpstr>
      <vt:lpstr>PowerPoint Presentation</vt:lpstr>
      <vt:lpstr> ملاحظات عامة مهمة للمعلم عند تنفيذ النشاط: </vt:lpstr>
      <vt:lpstr>أنا أصنع البوصلة </vt:lpstr>
      <vt:lpstr>PowerPoint Presentation</vt:lpstr>
      <vt:lpstr>PowerPoint Presentation</vt:lpstr>
      <vt:lpstr>نشاط (1)بديل</vt:lpstr>
      <vt:lpstr>PowerPoint Presentation</vt:lpstr>
      <vt:lpstr>النشاط (1) في كتاب التلميذ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ورقة عمل أقل من المعيار</vt:lpstr>
      <vt:lpstr>ورقة عمل أعلى من المعيار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نشاط بديل(3 )-أ </vt:lpstr>
      <vt:lpstr>نشاط بديل(3 )-ب </vt:lpstr>
      <vt:lpstr>نشاط بديل(3 )-ج </vt:lpstr>
      <vt:lpstr>نشاط بديل(3 )-د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الكفاية العامة (2): البحث عن الظواهر والطرق والتغيير في الكائنات الحية والأشياء غير الحية باستخدام الأدوات المناسبة والنماذج والمحاكاة والعروض.</dc:title>
  <dc:creator>Safar</dc:creator>
  <cp:lastModifiedBy>lenovo</cp:lastModifiedBy>
  <cp:revision>166</cp:revision>
  <dcterms:created xsi:type="dcterms:W3CDTF">2017-01-10T13:56:50Z</dcterms:created>
  <dcterms:modified xsi:type="dcterms:W3CDTF">2017-02-10T07:26:44Z</dcterms:modified>
</cp:coreProperties>
</file>